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05" r:id="rId4"/>
    <p:sldId id="399" r:id="rId5"/>
    <p:sldId id="345" r:id="rId6"/>
    <p:sldId id="405" r:id="rId7"/>
    <p:sldId id="436" r:id="rId8"/>
    <p:sldId id="450" r:id="rId9"/>
    <p:sldId id="451" r:id="rId10"/>
    <p:sldId id="452" r:id="rId11"/>
    <p:sldId id="437" r:id="rId12"/>
    <p:sldId id="453" r:id="rId13"/>
    <p:sldId id="306" r:id="rId14"/>
    <p:sldId id="400" r:id="rId15"/>
    <p:sldId id="401" r:id="rId16"/>
    <p:sldId id="402" r:id="rId17"/>
    <p:sldId id="403" r:id="rId18"/>
    <p:sldId id="404" r:id="rId19"/>
    <p:sldId id="370" r:id="rId20"/>
    <p:sldId id="442" r:id="rId21"/>
    <p:sldId id="444" r:id="rId22"/>
    <p:sldId id="454" r:id="rId23"/>
    <p:sldId id="443" r:id="rId24"/>
    <p:sldId id="458" r:id="rId25"/>
    <p:sldId id="441" r:id="rId26"/>
    <p:sldId id="455" r:id="rId27"/>
    <p:sldId id="456" r:id="rId28"/>
    <p:sldId id="447" r:id="rId29"/>
    <p:sldId id="448" r:id="rId30"/>
    <p:sldId id="407" r:id="rId31"/>
    <p:sldId id="408" r:id="rId32"/>
    <p:sldId id="449" r:id="rId33"/>
    <p:sldId id="457" r:id="rId34"/>
    <p:sldId id="29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1" autoAdjust="0"/>
    <p:restoredTop sz="96338" autoAdjust="0"/>
  </p:normalViewPr>
  <p:slideViewPr>
    <p:cSldViewPr snapToGrid="0">
      <p:cViewPr varScale="1">
        <p:scale>
          <a:sx n="87" d="100"/>
          <a:sy n="87" d="100"/>
        </p:scale>
        <p:origin x="566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78787-FB01-47B3-B27D-4D0772D0EDD6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01315-4503-4657-B590-CEF513C3A4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2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260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ARM </a:t>
            </a:r>
            <a:r>
              <a:rPr lang="en-US" altLang="zh-CN" dirty="0" err="1"/>
              <a:t>DesignStart</a:t>
            </a:r>
            <a:r>
              <a:rPr lang="en-US" altLang="zh-CN" dirty="0"/>
              <a:t> Eval</a:t>
            </a:r>
            <a:r>
              <a:rPr lang="zh-CN" altLang="en-US" dirty="0"/>
              <a:t>不仅仅提供了一个</a:t>
            </a:r>
            <a:r>
              <a:rPr lang="en-US" altLang="zh-CN" dirty="0"/>
              <a:t>CortexM3</a:t>
            </a:r>
            <a:r>
              <a:rPr lang="zh-CN" altLang="en-US" dirty="0"/>
              <a:t>的核，还有一套完整的</a:t>
            </a:r>
            <a:r>
              <a:rPr lang="en-US" altLang="zh-CN" dirty="0"/>
              <a:t>CMSDK</a:t>
            </a:r>
            <a:r>
              <a:rPr lang="zh-CN" altLang="en-US" dirty="0"/>
              <a:t>模块，以及以</a:t>
            </a:r>
            <a:r>
              <a:rPr lang="en-US" altLang="zh-CN" dirty="0"/>
              <a:t>CMSDK</a:t>
            </a:r>
            <a:r>
              <a:rPr lang="zh-CN" altLang="en-US" dirty="0"/>
              <a:t>为基础的样板工程。拿到这个</a:t>
            </a:r>
            <a:r>
              <a:rPr lang="en-US" altLang="zh-CN" dirty="0" err="1"/>
              <a:t>DesignStart</a:t>
            </a:r>
            <a:r>
              <a:rPr lang="zh-CN" altLang="en-US" dirty="0"/>
              <a:t>就有两个办法利用起来：</a:t>
            </a:r>
            <a:r>
              <a:rPr lang="en-US" altLang="zh-CN" dirty="0"/>
              <a:t>1</a:t>
            </a:r>
            <a:r>
              <a:rPr lang="zh-CN" altLang="en-US" dirty="0"/>
              <a:t>、直接在原样板工程上做扩展，不推荐，那么这个样板工程中的很多复杂的功能显得多余，要直接在样板工程上面魔改，就需要你完全清晰地掌握这个</a:t>
            </a:r>
            <a:r>
              <a:rPr lang="en-US" altLang="zh-CN" dirty="0"/>
              <a:t>SoC</a:t>
            </a:r>
            <a:r>
              <a:rPr lang="zh-CN" altLang="en-US" dirty="0"/>
              <a:t>的层次架构，这将消耗大量的精力去读源代码，传说中的“屎山”，这里不是说这个代码写得烂，而是代码封装层峦叠嶂，信号命名天花乱坠，全部阅读下来十分痛苦更别说完全掌握。</a:t>
            </a:r>
            <a:r>
              <a:rPr lang="en-US" altLang="zh-CN" dirty="0"/>
              <a:t>2</a:t>
            </a:r>
            <a:r>
              <a:rPr lang="zh-CN" altLang="en-US" dirty="0"/>
              <a:t>、就是以样板工程为参考，自己搭建一个精简版本的</a:t>
            </a:r>
            <a:r>
              <a:rPr lang="en-US" altLang="zh-CN" dirty="0"/>
              <a:t>SoC</a:t>
            </a:r>
            <a:r>
              <a:rPr lang="zh-CN" altLang="en-US" dirty="0"/>
              <a:t>，能跑，能工作，能为智能算法硬件提供基础，就</a:t>
            </a:r>
            <a:r>
              <a:rPr lang="en-US" altLang="zh-CN" dirty="0"/>
              <a:t>OK</a:t>
            </a:r>
            <a:r>
              <a:rPr lang="zh-CN" altLang="en-US" dirty="0"/>
              <a:t>，不要弄得那么花里胡哨，本末倒置。并且，大家搭建的</a:t>
            </a:r>
            <a:r>
              <a:rPr lang="en-US" altLang="zh-CN" dirty="0"/>
              <a:t>SoC</a:t>
            </a:r>
            <a:r>
              <a:rPr lang="zh-CN" altLang="en-US" dirty="0"/>
              <a:t>是非常明确的要跑在</a:t>
            </a:r>
            <a:r>
              <a:rPr lang="en-US" altLang="zh-CN" dirty="0"/>
              <a:t>FPGA</a:t>
            </a:r>
            <a:r>
              <a:rPr lang="zh-CN" altLang="en-US" dirty="0"/>
              <a:t>上的，那么就可以根据</a:t>
            </a:r>
            <a:r>
              <a:rPr lang="en-US" altLang="zh-CN" dirty="0"/>
              <a:t>FPGA</a:t>
            </a:r>
            <a:r>
              <a:rPr lang="zh-CN" altLang="en-US" dirty="0"/>
              <a:t>的特性，进行简单的优化，例如：全局的同步时钟（</a:t>
            </a:r>
            <a:r>
              <a:rPr lang="en-US" altLang="zh-CN" dirty="0"/>
              <a:t>FPGA</a:t>
            </a:r>
            <a:r>
              <a:rPr lang="zh-CN" altLang="en-US" dirty="0"/>
              <a:t>本身其时序性能就比</a:t>
            </a:r>
            <a:r>
              <a:rPr lang="en-US" altLang="zh-CN" dirty="0"/>
              <a:t>ASIC</a:t>
            </a:r>
            <a:r>
              <a:rPr lang="zh-CN" altLang="en-US" dirty="0"/>
              <a:t>设计的芯片更差，</a:t>
            </a:r>
            <a:r>
              <a:rPr lang="en-US" altLang="zh-CN" dirty="0"/>
              <a:t>M3</a:t>
            </a:r>
            <a:r>
              <a:rPr lang="zh-CN" altLang="en-US" dirty="0"/>
              <a:t>在普通的</a:t>
            </a:r>
            <a:r>
              <a:rPr lang="en-US" altLang="zh-CN" dirty="0"/>
              <a:t>FPGA</a:t>
            </a:r>
            <a:r>
              <a:rPr lang="zh-CN" altLang="en-US" dirty="0"/>
              <a:t>上，例如</a:t>
            </a:r>
            <a:r>
              <a:rPr lang="en-US" altLang="zh-CN" dirty="0"/>
              <a:t>Cyclon5</a:t>
            </a:r>
            <a:r>
              <a:rPr lang="zh-CN" altLang="en-US" dirty="0"/>
              <a:t>，</a:t>
            </a:r>
            <a:r>
              <a:rPr lang="en-US" altLang="zh-CN" dirty="0"/>
              <a:t>A7</a:t>
            </a:r>
            <a:r>
              <a:rPr lang="zh-CN" altLang="en-US" dirty="0"/>
              <a:t>上面，顶天了也就</a:t>
            </a:r>
            <a:r>
              <a:rPr lang="en-US" altLang="zh-CN" dirty="0"/>
              <a:t>100M</a:t>
            </a:r>
            <a:r>
              <a:rPr lang="zh-CN" altLang="en-US" dirty="0"/>
              <a:t>，那么做多时钟域的意义就不明显了，你的处理器的核心频率上不去，外设的频率也低不到哪里去，那就使用一个全局同步时钟，既简单又方便），</a:t>
            </a:r>
            <a:r>
              <a:rPr lang="en-US" altLang="zh-CN" dirty="0"/>
              <a:t>On-Chip SRAM</a:t>
            </a:r>
            <a:r>
              <a:rPr lang="zh-CN" altLang="en-US" dirty="0"/>
              <a:t>，</a:t>
            </a:r>
            <a:r>
              <a:rPr lang="en-US" altLang="zh-CN" dirty="0"/>
              <a:t>FPGA</a:t>
            </a:r>
            <a:r>
              <a:rPr lang="zh-CN" altLang="en-US" dirty="0"/>
              <a:t>内大量的</a:t>
            </a:r>
            <a:r>
              <a:rPr lang="en-US" altLang="zh-CN" dirty="0"/>
              <a:t>BRAM</a:t>
            </a:r>
            <a:r>
              <a:rPr lang="zh-CN" altLang="en-US" dirty="0"/>
              <a:t>，与一般片外</a:t>
            </a:r>
            <a:r>
              <a:rPr lang="en-US" altLang="zh-CN" dirty="0"/>
              <a:t>SRAM</a:t>
            </a:r>
            <a:r>
              <a:rPr lang="zh-CN" altLang="en-US" dirty="0"/>
              <a:t>不一样，这个</a:t>
            </a:r>
            <a:r>
              <a:rPr lang="en-US" altLang="zh-CN" dirty="0"/>
              <a:t>BRAM</a:t>
            </a:r>
            <a:r>
              <a:rPr lang="zh-CN" altLang="en-US" dirty="0"/>
              <a:t>支持</a:t>
            </a:r>
            <a:r>
              <a:rPr lang="en-US" altLang="zh-CN" dirty="0"/>
              <a:t>Verilog</a:t>
            </a:r>
            <a:r>
              <a:rPr lang="zh-CN" altLang="en-US" dirty="0"/>
              <a:t>语言里面的</a:t>
            </a:r>
            <a:r>
              <a:rPr lang="en-US" altLang="zh-CN" dirty="0" err="1"/>
              <a:t>readmemh</a:t>
            </a:r>
            <a:r>
              <a:rPr lang="zh-CN" altLang="en-US" dirty="0"/>
              <a:t>综合时的初始化，也就是说，这个</a:t>
            </a:r>
            <a:r>
              <a:rPr lang="en-US" altLang="zh-CN" dirty="0"/>
              <a:t>BRAM</a:t>
            </a:r>
            <a:r>
              <a:rPr lang="zh-CN" altLang="en-US" dirty="0"/>
              <a:t>即可以读写，也能在上电的时候自动赋值，就等于</a:t>
            </a:r>
            <a:r>
              <a:rPr lang="en-US" altLang="zh-CN" dirty="0"/>
              <a:t>RAM+ROM(FLASH)</a:t>
            </a:r>
            <a:r>
              <a:rPr lang="zh-CN" altLang="en-US" dirty="0"/>
              <a:t>，在指令段挂一个</a:t>
            </a:r>
            <a:r>
              <a:rPr lang="en-US" altLang="zh-CN" dirty="0"/>
              <a:t>BRAM</a:t>
            </a:r>
            <a:r>
              <a:rPr lang="zh-CN" altLang="en-US" dirty="0"/>
              <a:t>，既可以在调试时作为</a:t>
            </a:r>
            <a:r>
              <a:rPr lang="en-US" altLang="zh-CN" dirty="0"/>
              <a:t>RAM</a:t>
            </a:r>
            <a:r>
              <a:rPr lang="zh-CN" altLang="en-US" dirty="0"/>
              <a:t>，通过</a:t>
            </a:r>
            <a:r>
              <a:rPr lang="en-US" altLang="zh-CN" dirty="0"/>
              <a:t>KEIL</a:t>
            </a:r>
            <a:r>
              <a:rPr lang="zh-CN" altLang="en-US" dirty="0"/>
              <a:t>将代码下载进去，也可在最终版本的软件确定好后，用</a:t>
            </a:r>
            <a:r>
              <a:rPr lang="en-US" altLang="zh-CN" dirty="0"/>
              <a:t>EDA</a:t>
            </a:r>
            <a:r>
              <a:rPr lang="zh-CN" altLang="en-US" dirty="0"/>
              <a:t>工具重新综合一遍，你的软件代码会在</a:t>
            </a:r>
            <a:r>
              <a:rPr lang="en-US" altLang="zh-CN" dirty="0"/>
              <a:t>FPGA</a:t>
            </a:r>
            <a:r>
              <a:rPr lang="zh-CN" altLang="en-US" dirty="0"/>
              <a:t>初始化时一同写进</a:t>
            </a:r>
            <a:r>
              <a:rPr lang="en-US" altLang="zh-CN" dirty="0"/>
              <a:t>BRAM</a:t>
            </a:r>
            <a:r>
              <a:rPr lang="zh-CN" altLang="en-US" dirty="0"/>
              <a:t>里面，当作一个</a:t>
            </a:r>
            <a:r>
              <a:rPr lang="en-US" altLang="zh-CN" dirty="0"/>
              <a:t>FLASH</a:t>
            </a:r>
            <a:r>
              <a:rPr lang="zh-CN" altLang="en-US" dirty="0"/>
              <a:t>或者</a:t>
            </a:r>
            <a:r>
              <a:rPr lang="en-US" altLang="zh-CN" dirty="0"/>
              <a:t>ROM</a:t>
            </a:r>
            <a:r>
              <a:rPr lang="zh-CN" altLang="en-US" dirty="0"/>
              <a:t>使用，而不需要再用</a:t>
            </a:r>
            <a:r>
              <a:rPr lang="en-US" altLang="zh-CN" dirty="0"/>
              <a:t>KEIL</a:t>
            </a:r>
            <a:r>
              <a:rPr lang="zh-CN" altLang="en-US" dirty="0"/>
              <a:t>进行代码下载。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46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071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72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494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900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19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34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80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05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875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910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499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580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43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628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16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730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本次培训的目的是教会大家如何使用</a:t>
            </a:r>
            <a:r>
              <a:rPr lang="en-US" altLang="zh-CN" dirty="0"/>
              <a:t>CMSDK</a:t>
            </a:r>
            <a:r>
              <a:rPr lang="zh-CN" altLang="en-US" dirty="0"/>
              <a:t>快速方便地把基于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</a:t>
            </a:r>
            <a:r>
              <a:rPr lang="zh-CN" altLang="en-US" dirty="0"/>
              <a:t>搭建起来，并且跑起来。听过上个月黄乐天老师的直播课程的同学应该了解到，集创赛</a:t>
            </a:r>
            <a:r>
              <a:rPr lang="en-US" altLang="zh-CN" dirty="0"/>
              <a:t>Arm</a:t>
            </a:r>
            <a:r>
              <a:rPr lang="zh-CN" altLang="en-US" dirty="0"/>
              <a:t>杯的要求里面有两个基本要求：基于</a:t>
            </a:r>
            <a:r>
              <a:rPr lang="en-US" altLang="zh-CN" dirty="0"/>
              <a:t>CortexM3</a:t>
            </a:r>
            <a:r>
              <a:rPr lang="zh-CN" altLang="en-US" dirty="0"/>
              <a:t>的</a:t>
            </a:r>
            <a:r>
              <a:rPr lang="en-US" altLang="zh-CN" dirty="0"/>
              <a:t>SoC+</a:t>
            </a:r>
            <a:r>
              <a:rPr lang="zh-CN" altLang="en-US" dirty="0"/>
              <a:t>能够执行智能处理算法的硬件加速器，并且核心应该放在这个智能处理算法的硬件加速器上。今天，以及后面的一系列培训，就是要带着大家解决一些基本的工程问题，那么就是怎么快速地把</a:t>
            </a:r>
            <a:r>
              <a:rPr lang="en-US" altLang="zh-CN" dirty="0"/>
              <a:t>SoC</a:t>
            </a:r>
            <a:r>
              <a:rPr lang="zh-CN" altLang="en-US" dirty="0"/>
              <a:t>搭建起来跑起来，让大家的时间和精力主要放在核心的智能算法的硬件加速上，这也就是这次培训的核心观念</a:t>
            </a:r>
            <a:r>
              <a:rPr lang="en-US" altLang="zh-CN" dirty="0"/>
              <a:t>—</a:t>
            </a:r>
            <a:r>
              <a:rPr lang="zh-CN" altLang="en-US" dirty="0"/>
              <a:t>不要重复造轮子。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28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ARM </a:t>
            </a:r>
            <a:r>
              <a:rPr lang="en-US" altLang="zh-CN" dirty="0" err="1"/>
              <a:t>DesignStart</a:t>
            </a:r>
            <a:r>
              <a:rPr lang="en-US" altLang="zh-CN" dirty="0"/>
              <a:t> Eval</a:t>
            </a:r>
            <a:r>
              <a:rPr lang="zh-CN" altLang="en-US" dirty="0"/>
              <a:t>不仅仅提供了一个</a:t>
            </a:r>
            <a:r>
              <a:rPr lang="en-US" altLang="zh-CN" dirty="0"/>
              <a:t>CortexM3</a:t>
            </a:r>
            <a:r>
              <a:rPr lang="zh-CN" altLang="en-US" dirty="0"/>
              <a:t>的核，还有一套完整的</a:t>
            </a:r>
            <a:r>
              <a:rPr lang="en-US" altLang="zh-CN" dirty="0"/>
              <a:t>CMSDK</a:t>
            </a:r>
            <a:r>
              <a:rPr lang="zh-CN" altLang="en-US" dirty="0"/>
              <a:t>模块，以及以</a:t>
            </a:r>
            <a:r>
              <a:rPr lang="en-US" altLang="zh-CN" dirty="0"/>
              <a:t>CMSDK</a:t>
            </a:r>
            <a:r>
              <a:rPr lang="zh-CN" altLang="en-US" dirty="0"/>
              <a:t>为基础的样板工程。拿到这个</a:t>
            </a:r>
            <a:r>
              <a:rPr lang="en-US" altLang="zh-CN" dirty="0" err="1"/>
              <a:t>DesignStart</a:t>
            </a:r>
            <a:r>
              <a:rPr lang="zh-CN" altLang="en-US" dirty="0"/>
              <a:t>就有两个办法利用起来：</a:t>
            </a:r>
            <a:r>
              <a:rPr lang="en-US" altLang="zh-CN" dirty="0"/>
              <a:t>1</a:t>
            </a:r>
            <a:r>
              <a:rPr lang="zh-CN" altLang="en-US" dirty="0"/>
              <a:t>、直接在原样板工程上做扩展，不推荐，那么这个样板工程中的很多复杂的功能显得多余，要直接在样板工程上面魔改，就需要你完全清晰地掌握这个</a:t>
            </a:r>
            <a:r>
              <a:rPr lang="en-US" altLang="zh-CN" dirty="0"/>
              <a:t>SoC</a:t>
            </a:r>
            <a:r>
              <a:rPr lang="zh-CN" altLang="en-US" dirty="0"/>
              <a:t>的层次架构，这将消耗大量的精力去读源代码，传说中的“屎山”，这里不是说这个代码写得烂，而是代码封装层峦叠嶂，信号命名天花乱坠，全部阅读下来十分痛苦更别说完全掌握。</a:t>
            </a:r>
            <a:r>
              <a:rPr lang="en-US" altLang="zh-CN" dirty="0"/>
              <a:t>2</a:t>
            </a:r>
            <a:r>
              <a:rPr lang="zh-CN" altLang="en-US" dirty="0"/>
              <a:t>、就是以样板工程为参考，自己搭建一个精简版本的</a:t>
            </a:r>
            <a:r>
              <a:rPr lang="en-US" altLang="zh-CN" dirty="0"/>
              <a:t>SoC</a:t>
            </a:r>
            <a:r>
              <a:rPr lang="zh-CN" altLang="en-US" dirty="0"/>
              <a:t>，能跑，能工作，能为智能算法硬件提供基础，就</a:t>
            </a:r>
            <a:r>
              <a:rPr lang="en-US" altLang="zh-CN" dirty="0"/>
              <a:t>OK</a:t>
            </a:r>
            <a:r>
              <a:rPr lang="zh-CN" altLang="en-US" dirty="0"/>
              <a:t>，不要弄得那么花里胡哨，本末倒置。并且，大家搭建的</a:t>
            </a:r>
            <a:r>
              <a:rPr lang="en-US" altLang="zh-CN" dirty="0"/>
              <a:t>SoC</a:t>
            </a:r>
            <a:r>
              <a:rPr lang="zh-CN" altLang="en-US" dirty="0"/>
              <a:t>是非常明确的要跑在</a:t>
            </a:r>
            <a:r>
              <a:rPr lang="en-US" altLang="zh-CN" dirty="0"/>
              <a:t>FPGA</a:t>
            </a:r>
            <a:r>
              <a:rPr lang="zh-CN" altLang="en-US" dirty="0"/>
              <a:t>上的，那么就可以根据</a:t>
            </a:r>
            <a:r>
              <a:rPr lang="en-US" altLang="zh-CN" dirty="0"/>
              <a:t>FPGA</a:t>
            </a:r>
            <a:r>
              <a:rPr lang="zh-CN" altLang="en-US" dirty="0"/>
              <a:t>的特性，进行简单的优化，例如：全局的同步时钟（</a:t>
            </a:r>
            <a:r>
              <a:rPr lang="en-US" altLang="zh-CN" dirty="0"/>
              <a:t>FPGA</a:t>
            </a:r>
            <a:r>
              <a:rPr lang="zh-CN" altLang="en-US" dirty="0"/>
              <a:t>本身其时序性能就比</a:t>
            </a:r>
            <a:r>
              <a:rPr lang="en-US" altLang="zh-CN" dirty="0"/>
              <a:t>ASIC</a:t>
            </a:r>
            <a:r>
              <a:rPr lang="zh-CN" altLang="en-US" dirty="0"/>
              <a:t>设计的芯片更差，</a:t>
            </a:r>
            <a:r>
              <a:rPr lang="en-US" altLang="zh-CN" dirty="0"/>
              <a:t>M3</a:t>
            </a:r>
            <a:r>
              <a:rPr lang="zh-CN" altLang="en-US" dirty="0"/>
              <a:t>在普通的</a:t>
            </a:r>
            <a:r>
              <a:rPr lang="en-US" altLang="zh-CN" dirty="0"/>
              <a:t>FPGA</a:t>
            </a:r>
            <a:r>
              <a:rPr lang="zh-CN" altLang="en-US" dirty="0"/>
              <a:t>上，例如</a:t>
            </a:r>
            <a:r>
              <a:rPr lang="en-US" altLang="zh-CN" dirty="0"/>
              <a:t>Cyclon5</a:t>
            </a:r>
            <a:r>
              <a:rPr lang="zh-CN" altLang="en-US" dirty="0"/>
              <a:t>，</a:t>
            </a:r>
            <a:r>
              <a:rPr lang="en-US" altLang="zh-CN" dirty="0"/>
              <a:t>A7</a:t>
            </a:r>
            <a:r>
              <a:rPr lang="zh-CN" altLang="en-US" dirty="0"/>
              <a:t>上面，顶天了也就</a:t>
            </a:r>
            <a:r>
              <a:rPr lang="en-US" altLang="zh-CN" dirty="0"/>
              <a:t>100M</a:t>
            </a:r>
            <a:r>
              <a:rPr lang="zh-CN" altLang="en-US" dirty="0"/>
              <a:t>，那么做多时钟域的意义就不明显了，你的处理器的核心频率上不去，外设的频率也低不到哪里去，那就使用一个全局同步时钟，既简单又方便），</a:t>
            </a:r>
            <a:r>
              <a:rPr lang="en-US" altLang="zh-CN" dirty="0"/>
              <a:t>On-Chip SRAM</a:t>
            </a:r>
            <a:r>
              <a:rPr lang="zh-CN" altLang="en-US" dirty="0"/>
              <a:t>，</a:t>
            </a:r>
            <a:r>
              <a:rPr lang="en-US" altLang="zh-CN" dirty="0"/>
              <a:t>FPGA</a:t>
            </a:r>
            <a:r>
              <a:rPr lang="zh-CN" altLang="en-US" dirty="0"/>
              <a:t>内大量的</a:t>
            </a:r>
            <a:r>
              <a:rPr lang="en-US" altLang="zh-CN" dirty="0"/>
              <a:t>BRAM</a:t>
            </a:r>
            <a:r>
              <a:rPr lang="zh-CN" altLang="en-US" dirty="0"/>
              <a:t>，与一般片外</a:t>
            </a:r>
            <a:r>
              <a:rPr lang="en-US" altLang="zh-CN" dirty="0"/>
              <a:t>SRAM</a:t>
            </a:r>
            <a:r>
              <a:rPr lang="zh-CN" altLang="en-US" dirty="0"/>
              <a:t>不一样，这个</a:t>
            </a:r>
            <a:r>
              <a:rPr lang="en-US" altLang="zh-CN" dirty="0"/>
              <a:t>BRAM</a:t>
            </a:r>
            <a:r>
              <a:rPr lang="zh-CN" altLang="en-US" dirty="0"/>
              <a:t>支持</a:t>
            </a:r>
            <a:r>
              <a:rPr lang="en-US" altLang="zh-CN" dirty="0"/>
              <a:t>Verilog</a:t>
            </a:r>
            <a:r>
              <a:rPr lang="zh-CN" altLang="en-US" dirty="0"/>
              <a:t>语言里面的</a:t>
            </a:r>
            <a:r>
              <a:rPr lang="en-US" altLang="zh-CN" dirty="0" err="1"/>
              <a:t>readmemh</a:t>
            </a:r>
            <a:r>
              <a:rPr lang="zh-CN" altLang="en-US" dirty="0"/>
              <a:t>综合时的初始化，也就是说，这个</a:t>
            </a:r>
            <a:r>
              <a:rPr lang="en-US" altLang="zh-CN" dirty="0"/>
              <a:t>BRAM</a:t>
            </a:r>
            <a:r>
              <a:rPr lang="zh-CN" altLang="en-US" dirty="0"/>
              <a:t>即可以读写，也能在上电的时候自动赋值，就等于</a:t>
            </a:r>
            <a:r>
              <a:rPr lang="en-US" altLang="zh-CN" dirty="0"/>
              <a:t>RAM+ROM(FLASH)</a:t>
            </a:r>
            <a:r>
              <a:rPr lang="zh-CN" altLang="en-US" dirty="0"/>
              <a:t>，在指令段挂一个</a:t>
            </a:r>
            <a:r>
              <a:rPr lang="en-US" altLang="zh-CN" dirty="0"/>
              <a:t>BRAM</a:t>
            </a:r>
            <a:r>
              <a:rPr lang="zh-CN" altLang="en-US" dirty="0"/>
              <a:t>，既可以在调试时作为</a:t>
            </a:r>
            <a:r>
              <a:rPr lang="en-US" altLang="zh-CN" dirty="0"/>
              <a:t>RAM</a:t>
            </a:r>
            <a:r>
              <a:rPr lang="zh-CN" altLang="en-US" dirty="0"/>
              <a:t>，通过</a:t>
            </a:r>
            <a:r>
              <a:rPr lang="en-US" altLang="zh-CN" dirty="0"/>
              <a:t>KEIL</a:t>
            </a:r>
            <a:r>
              <a:rPr lang="zh-CN" altLang="en-US" dirty="0"/>
              <a:t>将代码下载进去，也可在最终版本的软件确定好后，用</a:t>
            </a:r>
            <a:r>
              <a:rPr lang="en-US" altLang="zh-CN" dirty="0"/>
              <a:t>EDA</a:t>
            </a:r>
            <a:r>
              <a:rPr lang="zh-CN" altLang="en-US" dirty="0"/>
              <a:t>工具重新综合一遍，你的软件代码会在</a:t>
            </a:r>
            <a:r>
              <a:rPr lang="en-US" altLang="zh-CN" dirty="0"/>
              <a:t>FPGA</a:t>
            </a:r>
            <a:r>
              <a:rPr lang="zh-CN" altLang="en-US" dirty="0"/>
              <a:t>初始化时一同写进</a:t>
            </a:r>
            <a:r>
              <a:rPr lang="en-US" altLang="zh-CN" dirty="0"/>
              <a:t>BRAM</a:t>
            </a:r>
            <a:r>
              <a:rPr lang="zh-CN" altLang="en-US" dirty="0"/>
              <a:t>里面，当作一个</a:t>
            </a:r>
            <a:r>
              <a:rPr lang="en-US" altLang="zh-CN" dirty="0"/>
              <a:t>FLASH</a:t>
            </a:r>
            <a:r>
              <a:rPr lang="zh-CN" altLang="en-US" dirty="0"/>
              <a:t>或者</a:t>
            </a:r>
            <a:r>
              <a:rPr lang="en-US" altLang="zh-CN" dirty="0"/>
              <a:t>ROM</a:t>
            </a:r>
            <a:r>
              <a:rPr lang="zh-CN" altLang="en-US" dirty="0"/>
              <a:t>使用，而不需要再用</a:t>
            </a:r>
            <a:r>
              <a:rPr lang="en-US" altLang="zh-CN" dirty="0"/>
              <a:t>KEIL</a:t>
            </a:r>
            <a:r>
              <a:rPr lang="zh-CN" altLang="en-US" dirty="0"/>
              <a:t>进行代码下载。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497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ARM </a:t>
            </a:r>
            <a:r>
              <a:rPr lang="en-US" altLang="zh-CN" dirty="0" err="1"/>
              <a:t>DesignStart</a:t>
            </a:r>
            <a:r>
              <a:rPr lang="en-US" altLang="zh-CN" dirty="0"/>
              <a:t> Eval</a:t>
            </a:r>
            <a:r>
              <a:rPr lang="zh-CN" altLang="en-US" dirty="0"/>
              <a:t>不仅仅提供了一个</a:t>
            </a:r>
            <a:r>
              <a:rPr lang="en-US" altLang="zh-CN" dirty="0"/>
              <a:t>CortexM3</a:t>
            </a:r>
            <a:r>
              <a:rPr lang="zh-CN" altLang="en-US" dirty="0"/>
              <a:t>的核，还有一套完整的</a:t>
            </a:r>
            <a:r>
              <a:rPr lang="en-US" altLang="zh-CN" dirty="0"/>
              <a:t>CMSDK</a:t>
            </a:r>
            <a:r>
              <a:rPr lang="zh-CN" altLang="en-US" dirty="0"/>
              <a:t>模块，以及以</a:t>
            </a:r>
            <a:r>
              <a:rPr lang="en-US" altLang="zh-CN" dirty="0"/>
              <a:t>CMSDK</a:t>
            </a:r>
            <a:r>
              <a:rPr lang="zh-CN" altLang="en-US" dirty="0"/>
              <a:t>为基础的样板工程。拿到这个</a:t>
            </a:r>
            <a:r>
              <a:rPr lang="en-US" altLang="zh-CN" dirty="0" err="1"/>
              <a:t>DesignStart</a:t>
            </a:r>
            <a:r>
              <a:rPr lang="zh-CN" altLang="en-US" dirty="0"/>
              <a:t>就有两个办法利用起来：</a:t>
            </a:r>
            <a:r>
              <a:rPr lang="en-US" altLang="zh-CN" dirty="0"/>
              <a:t>1</a:t>
            </a:r>
            <a:r>
              <a:rPr lang="zh-CN" altLang="en-US" dirty="0"/>
              <a:t>、直接在原样板工程上做扩展，不推荐，那么这个样板工程中的很多复杂的功能显得多余，要直接在样板工程上面魔改，就需要你完全清晰地掌握这个</a:t>
            </a:r>
            <a:r>
              <a:rPr lang="en-US" altLang="zh-CN" dirty="0"/>
              <a:t>SoC</a:t>
            </a:r>
            <a:r>
              <a:rPr lang="zh-CN" altLang="en-US" dirty="0"/>
              <a:t>的层次架构，这将消耗大量的精力去读源代码，传说中的“屎山”，这里不是说这个代码写得烂，而是代码封装层峦叠嶂，信号命名天花乱坠，全部阅读下来十分痛苦更别说完全掌握。</a:t>
            </a:r>
            <a:r>
              <a:rPr lang="en-US" altLang="zh-CN" dirty="0"/>
              <a:t>2</a:t>
            </a:r>
            <a:r>
              <a:rPr lang="zh-CN" altLang="en-US" dirty="0"/>
              <a:t>、就是以样板工程为参考，自己搭建一个精简版本的</a:t>
            </a:r>
            <a:r>
              <a:rPr lang="en-US" altLang="zh-CN" dirty="0"/>
              <a:t>SoC</a:t>
            </a:r>
            <a:r>
              <a:rPr lang="zh-CN" altLang="en-US" dirty="0"/>
              <a:t>，能跑，能工作，能为智能算法硬件提供基础，就</a:t>
            </a:r>
            <a:r>
              <a:rPr lang="en-US" altLang="zh-CN" dirty="0"/>
              <a:t>OK</a:t>
            </a:r>
            <a:r>
              <a:rPr lang="zh-CN" altLang="en-US" dirty="0"/>
              <a:t>，不要弄得那么花里胡哨，本末倒置。并且，大家搭建的</a:t>
            </a:r>
            <a:r>
              <a:rPr lang="en-US" altLang="zh-CN" dirty="0"/>
              <a:t>SoC</a:t>
            </a:r>
            <a:r>
              <a:rPr lang="zh-CN" altLang="en-US" dirty="0"/>
              <a:t>是非常明确的要跑在</a:t>
            </a:r>
            <a:r>
              <a:rPr lang="en-US" altLang="zh-CN" dirty="0"/>
              <a:t>FPGA</a:t>
            </a:r>
            <a:r>
              <a:rPr lang="zh-CN" altLang="en-US" dirty="0"/>
              <a:t>上的，那么就可以根据</a:t>
            </a:r>
            <a:r>
              <a:rPr lang="en-US" altLang="zh-CN" dirty="0"/>
              <a:t>FPGA</a:t>
            </a:r>
            <a:r>
              <a:rPr lang="zh-CN" altLang="en-US" dirty="0"/>
              <a:t>的特性，进行简单的优化，例如：全局的同步时钟（</a:t>
            </a:r>
            <a:r>
              <a:rPr lang="en-US" altLang="zh-CN" dirty="0"/>
              <a:t>FPGA</a:t>
            </a:r>
            <a:r>
              <a:rPr lang="zh-CN" altLang="en-US" dirty="0"/>
              <a:t>本身其时序性能就比</a:t>
            </a:r>
            <a:r>
              <a:rPr lang="en-US" altLang="zh-CN" dirty="0"/>
              <a:t>ASIC</a:t>
            </a:r>
            <a:r>
              <a:rPr lang="zh-CN" altLang="en-US" dirty="0"/>
              <a:t>设计的芯片更差，</a:t>
            </a:r>
            <a:r>
              <a:rPr lang="en-US" altLang="zh-CN" dirty="0"/>
              <a:t>M3</a:t>
            </a:r>
            <a:r>
              <a:rPr lang="zh-CN" altLang="en-US" dirty="0"/>
              <a:t>在普通的</a:t>
            </a:r>
            <a:r>
              <a:rPr lang="en-US" altLang="zh-CN" dirty="0"/>
              <a:t>FPGA</a:t>
            </a:r>
            <a:r>
              <a:rPr lang="zh-CN" altLang="en-US" dirty="0"/>
              <a:t>上，例如</a:t>
            </a:r>
            <a:r>
              <a:rPr lang="en-US" altLang="zh-CN" dirty="0"/>
              <a:t>Cyclon5</a:t>
            </a:r>
            <a:r>
              <a:rPr lang="zh-CN" altLang="en-US" dirty="0"/>
              <a:t>，</a:t>
            </a:r>
            <a:r>
              <a:rPr lang="en-US" altLang="zh-CN" dirty="0"/>
              <a:t>A7</a:t>
            </a:r>
            <a:r>
              <a:rPr lang="zh-CN" altLang="en-US" dirty="0"/>
              <a:t>上面，顶天了也就</a:t>
            </a:r>
            <a:r>
              <a:rPr lang="en-US" altLang="zh-CN" dirty="0"/>
              <a:t>100M</a:t>
            </a:r>
            <a:r>
              <a:rPr lang="zh-CN" altLang="en-US" dirty="0"/>
              <a:t>，那么做多时钟域的意义就不明显了，你的处理器的核心频率上不去，外设的频率也低不到哪里去，那就使用一个全局同步时钟，既简单又方便），</a:t>
            </a:r>
            <a:r>
              <a:rPr lang="en-US" altLang="zh-CN" dirty="0"/>
              <a:t>On-Chip SRAM</a:t>
            </a:r>
            <a:r>
              <a:rPr lang="zh-CN" altLang="en-US" dirty="0"/>
              <a:t>，</a:t>
            </a:r>
            <a:r>
              <a:rPr lang="en-US" altLang="zh-CN" dirty="0"/>
              <a:t>FPGA</a:t>
            </a:r>
            <a:r>
              <a:rPr lang="zh-CN" altLang="en-US" dirty="0"/>
              <a:t>内大量的</a:t>
            </a:r>
            <a:r>
              <a:rPr lang="en-US" altLang="zh-CN" dirty="0"/>
              <a:t>BRAM</a:t>
            </a:r>
            <a:r>
              <a:rPr lang="zh-CN" altLang="en-US" dirty="0"/>
              <a:t>，与一般片外</a:t>
            </a:r>
            <a:r>
              <a:rPr lang="en-US" altLang="zh-CN" dirty="0"/>
              <a:t>SRAM</a:t>
            </a:r>
            <a:r>
              <a:rPr lang="zh-CN" altLang="en-US" dirty="0"/>
              <a:t>不一样，这个</a:t>
            </a:r>
            <a:r>
              <a:rPr lang="en-US" altLang="zh-CN" dirty="0"/>
              <a:t>BRAM</a:t>
            </a:r>
            <a:r>
              <a:rPr lang="zh-CN" altLang="en-US" dirty="0"/>
              <a:t>支持</a:t>
            </a:r>
            <a:r>
              <a:rPr lang="en-US" altLang="zh-CN" dirty="0"/>
              <a:t>Verilog</a:t>
            </a:r>
            <a:r>
              <a:rPr lang="zh-CN" altLang="en-US" dirty="0"/>
              <a:t>语言里面的</a:t>
            </a:r>
            <a:r>
              <a:rPr lang="en-US" altLang="zh-CN" dirty="0" err="1"/>
              <a:t>readmemh</a:t>
            </a:r>
            <a:r>
              <a:rPr lang="zh-CN" altLang="en-US" dirty="0"/>
              <a:t>综合时的初始化，也就是说，这个</a:t>
            </a:r>
            <a:r>
              <a:rPr lang="en-US" altLang="zh-CN" dirty="0"/>
              <a:t>BRAM</a:t>
            </a:r>
            <a:r>
              <a:rPr lang="zh-CN" altLang="en-US" dirty="0"/>
              <a:t>即可以读写，也能在上电的时候自动赋值，就等于</a:t>
            </a:r>
            <a:r>
              <a:rPr lang="en-US" altLang="zh-CN" dirty="0"/>
              <a:t>RAM+ROM(FLASH)</a:t>
            </a:r>
            <a:r>
              <a:rPr lang="zh-CN" altLang="en-US" dirty="0"/>
              <a:t>，在指令段挂一个</a:t>
            </a:r>
            <a:r>
              <a:rPr lang="en-US" altLang="zh-CN" dirty="0"/>
              <a:t>BRAM</a:t>
            </a:r>
            <a:r>
              <a:rPr lang="zh-CN" altLang="en-US" dirty="0"/>
              <a:t>，既可以在调试时作为</a:t>
            </a:r>
            <a:r>
              <a:rPr lang="en-US" altLang="zh-CN" dirty="0"/>
              <a:t>RAM</a:t>
            </a:r>
            <a:r>
              <a:rPr lang="zh-CN" altLang="en-US" dirty="0"/>
              <a:t>，通过</a:t>
            </a:r>
            <a:r>
              <a:rPr lang="en-US" altLang="zh-CN" dirty="0"/>
              <a:t>KEIL</a:t>
            </a:r>
            <a:r>
              <a:rPr lang="zh-CN" altLang="en-US" dirty="0"/>
              <a:t>将代码下载进去，也可在最终版本的软件确定好后，用</a:t>
            </a:r>
            <a:r>
              <a:rPr lang="en-US" altLang="zh-CN" dirty="0"/>
              <a:t>EDA</a:t>
            </a:r>
            <a:r>
              <a:rPr lang="zh-CN" altLang="en-US" dirty="0"/>
              <a:t>工具重新综合一遍，你的软件代码会在</a:t>
            </a:r>
            <a:r>
              <a:rPr lang="en-US" altLang="zh-CN" dirty="0"/>
              <a:t>FPGA</a:t>
            </a:r>
            <a:r>
              <a:rPr lang="zh-CN" altLang="en-US" dirty="0"/>
              <a:t>初始化时一同写进</a:t>
            </a:r>
            <a:r>
              <a:rPr lang="en-US" altLang="zh-CN" dirty="0"/>
              <a:t>BRAM</a:t>
            </a:r>
            <a:r>
              <a:rPr lang="zh-CN" altLang="en-US" dirty="0"/>
              <a:t>里面，当作一个</a:t>
            </a:r>
            <a:r>
              <a:rPr lang="en-US" altLang="zh-CN" dirty="0"/>
              <a:t>FLASH</a:t>
            </a:r>
            <a:r>
              <a:rPr lang="zh-CN" altLang="en-US" dirty="0"/>
              <a:t>或者</a:t>
            </a:r>
            <a:r>
              <a:rPr lang="en-US" altLang="zh-CN" dirty="0"/>
              <a:t>ROM</a:t>
            </a:r>
            <a:r>
              <a:rPr lang="zh-CN" altLang="en-US" dirty="0"/>
              <a:t>使用，而不需要再用</a:t>
            </a:r>
            <a:r>
              <a:rPr lang="en-US" altLang="zh-CN" dirty="0"/>
              <a:t>KEIL</a:t>
            </a:r>
            <a:r>
              <a:rPr lang="zh-CN" altLang="en-US" dirty="0"/>
              <a:t>进行代码下载。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682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ARM </a:t>
            </a:r>
            <a:r>
              <a:rPr lang="en-US" altLang="zh-CN" dirty="0" err="1"/>
              <a:t>DesignStart</a:t>
            </a:r>
            <a:r>
              <a:rPr lang="en-US" altLang="zh-CN" dirty="0"/>
              <a:t> Eval</a:t>
            </a:r>
            <a:r>
              <a:rPr lang="zh-CN" altLang="en-US" dirty="0"/>
              <a:t>不仅仅提供了一个</a:t>
            </a:r>
            <a:r>
              <a:rPr lang="en-US" altLang="zh-CN" dirty="0"/>
              <a:t>CortexM3</a:t>
            </a:r>
            <a:r>
              <a:rPr lang="zh-CN" altLang="en-US" dirty="0"/>
              <a:t>的核，还有一套完整的</a:t>
            </a:r>
            <a:r>
              <a:rPr lang="en-US" altLang="zh-CN" dirty="0"/>
              <a:t>CMSDK</a:t>
            </a:r>
            <a:r>
              <a:rPr lang="zh-CN" altLang="en-US" dirty="0"/>
              <a:t>模块，以及以</a:t>
            </a:r>
            <a:r>
              <a:rPr lang="en-US" altLang="zh-CN" dirty="0"/>
              <a:t>CMSDK</a:t>
            </a:r>
            <a:r>
              <a:rPr lang="zh-CN" altLang="en-US" dirty="0"/>
              <a:t>为基础的样板工程。拿到这个</a:t>
            </a:r>
            <a:r>
              <a:rPr lang="en-US" altLang="zh-CN" dirty="0" err="1"/>
              <a:t>DesignStart</a:t>
            </a:r>
            <a:r>
              <a:rPr lang="zh-CN" altLang="en-US" dirty="0"/>
              <a:t>就有两个办法利用起来：</a:t>
            </a:r>
            <a:r>
              <a:rPr lang="en-US" altLang="zh-CN" dirty="0"/>
              <a:t>1</a:t>
            </a:r>
            <a:r>
              <a:rPr lang="zh-CN" altLang="en-US" dirty="0"/>
              <a:t>、直接在原样板工程上做扩展，不推荐，那么这个样板工程中的很多复杂的功能显得多余，要直接在样板工程上面魔改，就需要你完全清晰地掌握这个</a:t>
            </a:r>
            <a:r>
              <a:rPr lang="en-US" altLang="zh-CN" dirty="0"/>
              <a:t>SoC</a:t>
            </a:r>
            <a:r>
              <a:rPr lang="zh-CN" altLang="en-US" dirty="0"/>
              <a:t>的层次架构，这将消耗大量的精力去读源代码，传说中的“屎山”，这里不是说这个代码写得烂，而是代码封装层峦叠嶂，信号命名天花乱坠，全部阅读下来十分痛苦更别说完全掌握。</a:t>
            </a:r>
            <a:r>
              <a:rPr lang="en-US" altLang="zh-CN" dirty="0"/>
              <a:t>2</a:t>
            </a:r>
            <a:r>
              <a:rPr lang="zh-CN" altLang="en-US" dirty="0"/>
              <a:t>、就是以样板工程为参考，自己搭建一个精简版本的</a:t>
            </a:r>
            <a:r>
              <a:rPr lang="en-US" altLang="zh-CN" dirty="0"/>
              <a:t>SoC</a:t>
            </a:r>
            <a:r>
              <a:rPr lang="zh-CN" altLang="en-US" dirty="0"/>
              <a:t>，能跑，能工作，能为智能算法硬件提供基础，就</a:t>
            </a:r>
            <a:r>
              <a:rPr lang="en-US" altLang="zh-CN" dirty="0"/>
              <a:t>OK</a:t>
            </a:r>
            <a:r>
              <a:rPr lang="zh-CN" altLang="en-US" dirty="0"/>
              <a:t>，不要弄得那么花里胡哨，本末倒置。并且，大家搭建的</a:t>
            </a:r>
            <a:r>
              <a:rPr lang="en-US" altLang="zh-CN" dirty="0"/>
              <a:t>SoC</a:t>
            </a:r>
            <a:r>
              <a:rPr lang="zh-CN" altLang="en-US" dirty="0"/>
              <a:t>是非常明确的要跑在</a:t>
            </a:r>
            <a:r>
              <a:rPr lang="en-US" altLang="zh-CN" dirty="0"/>
              <a:t>FPGA</a:t>
            </a:r>
            <a:r>
              <a:rPr lang="zh-CN" altLang="en-US" dirty="0"/>
              <a:t>上的，那么就可以根据</a:t>
            </a:r>
            <a:r>
              <a:rPr lang="en-US" altLang="zh-CN" dirty="0"/>
              <a:t>FPGA</a:t>
            </a:r>
            <a:r>
              <a:rPr lang="zh-CN" altLang="en-US" dirty="0"/>
              <a:t>的特性，进行简单的优化，例如：全局的同步时钟（</a:t>
            </a:r>
            <a:r>
              <a:rPr lang="en-US" altLang="zh-CN" dirty="0"/>
              <a:t>FPGA</a:t>
            </a:r>
            <a:r>
              <a:rPr lang="zh-CN" altLang="en-US" dirty="0"/>
              <a:t>本身其时序性能就比</a:t>
            </a:r>
            <a:r>
              <a:rPr lang="en-US" altLang="zh-CN" dirty="0"/>
              <a:t>ASIC</a:t>
            </a:r>
            <a:r>
              <a:rPr lang="zh-CN" altLang="en-US" dirty="0"/>
              <a:t>设计的芯片更差，</a:t>
            </a:r>
            <a:r>
              <a:rPr lang="en-US" altLang="zh-CN" dirty="0"/>
              <a:t>M3</a:t>
            </a:r>
            <a:r>
              <a:rPr lang="zh-CN" altLang="en-US" dirty="0"/>
              <a:t>在普通的</a:t>
            </a:r>
            <a:r>
              <a:rPr lang="en-US" altLang="zh-CN" dirty="0"/>
              <a:t>FPGA</a:t>
            </a:r>
            <a:r>
              <a:rPr lang="zh-CN" altLang="en-US" dirty="0"/>
              <a:t>上，例如</a:t>
            </a:r>
            <a:r>
              <a:rPr lang="en-US" altLang="zh-CN" dirty="0"/>
              <a:t>Cyclon5</a:t>
            </a:r>
            <a:r>
              <a:rPr lang="zh-CN" altLang="en-US" dirty="0"/>
              <a:t>，</a:t>
            </a:r>
            <a:r>
              <a:rPr lang="en-US" altLang="zh-CN" dirty="0"/>
              <a:t>A7</a:t>
            </a:r>
            <a:r>
              <a:rPr lang="zh-CN" altLang="en-US" dirty="0"/>
              <a:t>上面，顶天了也就</a:t>
            </a:r>
            <a:r>
              <a:rPr lang="en-US" altLang="zh-CN" dirty="0"/>
              <a:t>100M</a:t>
            </a:r>
            <a:r>
              <a:rPr lang="zh-CN" altLang="en-US" dirty="0"/>
              <a:t>，那么做多时钟域的意义就不明显了，你的处理器的核心频率上不去，外设的频率也低不到哪里去，那就使用一个全局同步时钟，既简单又方便），</a:t>
            </a:r>
            <a:r>
              <a:rPr lang="en-US" altLang="zh-CN" dirty="0"/>
              <a:t>On-Chip SRAM</a:t>
            </a:r>
            <a:r>
              <a:rPr lang="zh-CN" altLang="en-US" dirty="0"/>
              <a:t>，</a:t>
            </a:r>
            <a:r>
              <a:rPr lang="en-US" altLang="zh-CN" dirty="0"/>
              <a:t>FPGA</a:t>
            </a:r>
            <a:r>
              <a:rPr lang="zh-CN" altLang="en-US" dirty="0"/>
              <a:t>内大量的</a:t>
            </a:r>
            <a:r>
              <a:rPr lang="en-US" altLang="zh-CN" dirty="0"/>
              <a:t>BRAM</a:t>
            </a:r>
            <a:r>
              <a:rPr lang="zh-CN" altLang="en-US" dirty="0"/>
              <a:t>，与一般片外</a:t>
            </a:r>
            <a:r>
              <a:rPr lang="en-US" altLang="zh-CN" dirty="0"/>
              <a:t>SRAM</a:t>
            </a:r>
            <a:r>
              <a:rPr lang="zh-CN" altLang="en-US" dirty="0"/>
              <a:t>不一样，这个</a:t>
            </a:r>
            <a:r>
              <a:rPr lang="en-US" altLang="zh-CN" dirty="0"/>
              <a:t>BRAM</a:t>
            </a:r>
            <a:r>
              <a:rPr lang="zh-CN" altLang="en-US" dirty="0"/>
              <a:t>支持</a:t>
            </a:r>
            <a:r>
              <a:rPr lang="en-US" altLang="zh-CN" dirty="0"/>
              <a:t>Verilog</a:t>
            </a:r>
            <a:r>
              <a:rPr lang="zh-CN" altLang="en-US" dirty="0"/>
              <a:t>语言里面的</a:t>
            </a:r>
            <a:r>
              <a:rPr lang="en-US" altLang="zh-CN" dirty="0" err="1"/>
              <a:t>readmemh</a:t>
            </a:r>
            <a:r>
              <a:rPr lang="zh-CN" altLang="en-US" dirty="0"/>
              <a:t>综合时的初始化，也就是说，这个</a:t>
            </a:r>
            <a:r>
              <a:rPr lang="en-US" altLang="zh-CN" dirty="0"/>
              <a:t>BRAM</a:t>
            </a:r>
            <a:r>
              <a:rPr lang="zh-CN" altLang="en-US" dirty="0"/>
              <a:t>即可以读写，也能在上电的时候自动赋值，就等于</a:t>
            </a:r>
            <a:r>
              <a:rPr lang="en-US" altLang="zh-CN" dirty="0"/>
              <a:t>RAM+ROM(FLASH)</a:t>
            </a:r>
            <a:r>
              <a:rPr lang="zh-CN" altLang="en-US" dirty="0"/>
              <a:t>，在指令段挂一个</a:t>
            </a:r>
            <a:r>
              <a:rPr lang="en-US" altLang="zh-CN" dirty="0"/>
              <a:t>BRAM</a:t>
            </a:r>
            <a:r>
              <a:rPr lang="zh-CN" altLang="en-US" dirty="0"/>
              <a:t>，既可以在调试时作为</a:t>
            </a:r>
            <a:r>
              <a:rPr lang="en-US" altLang="zh-CN" dirty="0"/>
              <a:t>RAM</a:t>
            </a:r>
            <a:r>
              <a:rPr lang="zh-CN" altLang="en-US" dirty="0"/>
              <a:t>，通过</a:t>
            </a:r>
            <a:r>
              <a:rPr lang="en-US" altLang="zh-CN" dirty="0"/>
              <a:t>KEIL</a:t>
            </a:r>
            <a:r>
              <a:rPr lang="zh-CN" altLang="en-US" dirty="0"/>
              <a:t>将代码下载进去，也可在最终版本的软件确定好后，用</a:t>
            </a:r>
            <a:r>
              <a:rPr lang="en-US" altLang="zh-CN" dirty="0"/>
              <a:t>EDA</a:t>
            </a:r>
            <a:r>
              <a:rPr lang="zh-CN" altLang="en-US" dirty="0"/>
              <a:t>工具重新综合一遍，你的软件代码会在</a:t>
            </a:r>
            <a:r>
              <a:rPr lang="en-US" altLang="zh-CN" dirty="0"/>
              <a:t>FPGA</a:t>
            </a:r>
            <a:r>
              <a:rPr lang="zh-CN" altLang="en-US" dirty="0"/>
              <a:t>初始化时一同写进</a:t>
            </a:r>
            <a:r>
              <a:rPr lang="en-US" altLang="zh-CN" dirty="0"/>
              <a:t>BRAM</a:t>
            </a:r>
            <a:r>
              <a:rPr lang="zh-CN" altLang="en-US" dirty="0"/>
              <a:t>里面，当作一个</a:t>
            </a:r>
            <a:r>
              <a:rPr lang="en-US" altLang="zh-CN" dirty="0"/>
              <a:t>FLASH</a:t>
            </a:r>
            <a:r>
              <a:rPr lang="zh-CN" altLang="en-US" dirty="0"/>
              <a:t>或者</a:t>
            </a:r>
            <a:r>
              <a:rPr lang="en-US" altLang="zh-CN" dirty="0"/>
              <a:t>ROM</a:t>
            </a:r>
            <a:r>
              <a:rPr lang="zh-CN" altLang="en-US" dirty="0"/>
              <a:t>使用，而不需要再用</a:t>
            </a:r>
            <a:r>
              <a:rPr lang="en-US" altLang="zh-CN" dirty="0"/>
              <a:t>KEIL</a:t>
            </a:r>
            <a:r>
              <a:rPr lang="zh-CN" altLang="en-US" dirty="0"/>
              <a:t>进行代码下载。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ARM </a:t>
            </a:r>
            <a:r>
              <a:rPr lang="en-US" altLang="zh-CN" dirty="0" err="1"/>
              <a:t>DesignStart</a:t>
            </a:r>
            <a:r>
              <a:rPr lang="en-US" altLang="zh-CN" dirty="0"/>
              <a:t> Eval</a:t>
            </a:r>
            <a:r>
              <a:rPr lang="zh-CN" altLang="en-US" dirty="0"/>
              <a:t>不仅仅提供了一个</a:t>
            </a:r>
            <a:r>
              <a:rPr lang="en-US" altLang="zh-CN" dirty="0"/>
              <a:t>CortexM3</a:t>
            </a:r>
            <a:r>
              <a:rPr lang="zh-CN" altLang="en-US" dirty="0"/>
              <a:t>的核，还有一套完整的</a:t>
            </a:r>
            <a:r>
              <a:rPr lang="en-US" altLang="zh-CN" dirty="0"/>
              <a:t>CMSDK</a:t>
            </a:r>
            <a:r>
              <a:rPr lang="zh-CN" altLang="en-US" dirty="0"/>
              <a:t>模块，以及以</a:t>
            </a:r>
            <a:r>
              <a:rPr lang="en-US" altLang="zh-CN" dirty="0"/>
              <a:t>CMSDK</a:t>
            </a:r>
            <a:r>
              <a:rPr lang="zh-CN" altLang="en-US" dirty="0"/>
              <a:t>为基础的样板工程。拿到这个</a:t>
            </a:r>
            <a:r>
              <a:rPr lang="en-US" altLang="zh-CN" dirty="0" err="1"/>
              <a:t>DesignStart</a:t>
            </a:r>
            <a:r>
              <a:rPr lang="zh-CN" altLang="en-US" dirty="0"/>
              <a:t>就有两个办法利用起来：</a:t>
            </a:r>
            <a:r>
              <a:rPr lang="en-US" altLang="zh-CN" dirty="0"/>
              <a:t>1</a:t>
            </a:r>
            <a:r>
              <a:rPr lang="zh-CN" altLang="en-US" dirty="0"/>
              <a:t>、直接在原样板工程上做扩展，不推荐，那么这个样板工程中的很多复杂的功能显得多余，要直接在样板工程上面魔改，就需要你完全清晰地掌握这个</a:t>
            </a:r>
            <a:r>
              <a:rPr lang="en-US" altLang="zh-CN" dirty="0"/>
              <a:t>SoC</a:t>
            </a:r>
            <a:r>
              <a:rPr lang="zh-CN" altLang="en-US" dirty="0"/>
              <a:t>的层次架构，这将消耗大量的精力去读源代码，传说中的“屎山”，这里不是说这个代码写得烂，而是代码封装层峦叠嶂，信号命名天花乱坠，全部阅读下来十分痛苦更别说完全掌握。</a:t>
            </a:r>
            <a:r>
              <a:rPr lang="en-US" altLang="zh-CN" dirty="0"/>
              <a:t>2</a:t>
            </a:r>
            <a:r>
              <a:rPr lang="zh-CN" altLang="en-US" dirty="0"/>
              <a:t>、就是以样板工程为参考，自己搭建一个精简版本的</a:t>
            </a:r>
            <a:r>
              <a:rPr lang="en-US" altLang="zh-CN" dirty="0"/>
              <a:t>SoC</a:t>
            </a:r>
            <a:r>
              <a:rPr lang="zh-CN" altLang="en-US" dirty="0"/>
              <a:t>，能跑，能工作，能为智能算法硬件提供基础，就</a:t>
            </a:r>
            <a:r>
              <a:rPr lang="en-US" altLang="zh-CN" dirty="0"/>
              <a:t>OK</a:t>
            </a:r>
            <a:r>
              <a:rPr lang="zh-CN" altLang="en-US" dirty="0"/>
              <a:t>，不要弄得那么花里胡哨，本末倒置。并且，大家搭建的</a:t>
            </a:r>
            <a:r>
              <a:rPr lang="en-US" altLang="zh-CN" dirty="0"/>
              <a:t>SoC</a:t>
            </a:r>
            <a:r>
              <a:rPr lang="zh-CN" altLang="en-US" dirty="0"/>
              <a:t>是非常明确的要跑在</a:t>
            </a:r>
            <a:r>
              <a:rPr lang="en-US" altLang="zh-CN" dirty="0"/>
              <a:t>FPGA</a:t>
            </a:r>
            <a:r>
              <a:rPr lang="zh-CN" altLang="en-US" dirty="0"/>
              <a:t>上的，那么就可以根据</a:t>
            </a:r>
            <a:r>
              <a:rPr lang="en-US" altLang="zh-CN" dirty="0"/>
              <a:t>FPGA</a:t>
            </a:r>
            <a:r>
              <a:rPr lang="zh-CN" altLang="en-US" dirty="0"/>
              <a:t>的特性，进行简单的优化，例如：全局的同步时钟（</a:t>
            </a:r>
            <a:r>
              <a:rPr lang="en-US" altLang="zh-CN" dirty="0"/>
              <a:t>FPGA</a:t>
            </a:r>
            <a:r>
              <a:rPr lang="zh-CN" altLang="en-US" dirty="0"/>
              <a:t>本身其时序性能就比</a:t>
            </a:r>
            <a:r>
              <a:rPr lang="en-US" altLang="zh-CN" dirty="0"/>
              <a:t>ASIC</a:t>
            </a:r>
            <a:r>
              <a:rPr lang="zh-CN" altLang="en-US" dirty="0"/>
              <a:t>设计的芯片更差，</a:t>
            </a:r>
            <a:r>
              <a:rPr lang="en-US" altLang="zh-CN" dirty="0"/>
              <a:t>M3</a:t>
            </a:r>
            <a:r>
              <a:rPr lang="zh-CN" altLang="en-US" dirty="0"/>
              <a:t>在普通的</a:t>
            </a:r>
            <a:r>
              <a:rPr lang="en-US" altLang="zh-CN" dirty="0"/>
              <a:t>FPGA</a:t>
            </a:r>
            <a:r>
              <a:rPr lang="zh-CN" altLang="en-US" dirty="0"/>
              <a:t>上，例如</a:t>
            </a:r>
            <a:r>
              <a:rPr lang="en-US" altLang="zh-CN" dirty="0"/>
              <a:t>Cyclon5</a:t>
            </a:r>
            <a:r>
              <a:rPr lang="zh-CN" altLang="en-US" dirty="0"/>
              <a:t>，</a:t>
            </a:r>
            <a:r>
              <a:rPr lang="en-US" altLang="zh-CN" dirty="0"/>
              <a:t>A7</a:t>
            </a:r>
            <a:r>
              <a:rPr lang="zh-CN" altLang="en-US" dirty="0"/>
              <a:t>上面，顶天了也就</a:t>
            </a:r>
            <a:r>
              <a:rPr lang="en-US" altLang="zh-CN" dirty="0"/>
              <a:t>100M</a:t>
            </a:r>
            <a:r>
              <a:rPr lang="zh-CN" altLang="en-US" dirty="0"/>
              <a:t>，那么做多时钟域的意义就不明显了，你的处理器的核心频率上不去，外设的频率也低不到哪里去，那就使用一个全局同步时钟，既简单又方便），</a:t>
            </a:r>
            <a:r>
              <a:rPr lang="en-US" altLang="zh-CN" dirty="0"/>
              <a:t>On-Chip SRAM</a:t>
            </a:r>
            <a:r>
              <a:rPr lang="zh-CN" altLang="en-US" dirty="0"/>
              <a:t>，</a:t>
            </a:r>
            <a:r>
              <a:rPr lang="en-US" altLang="zh-CN" dirty="0"/>
              <a:t>FPGA</a:t>
            </a:r>
            <a:r>
              <a:rPr lang="zh-CN" altLang="en-US" dirty="0"/>
              <a:t>内大量的</a:t>
            </a:r>
            <a:r>
              <a:rPr lang="en-US" altLang="zh-CN" dirty="0"/>
              <a:t>BRAM</a:t>
            </a:r>
            <a:r>
              <a:rPr lang="zh-CN" altLang="en-US" dirty="0"/>
              <a:t>，与一般片外</a:t>
            </a:r>
            <a:r>
              <a:rPr lang="en-US" altLang="zh-CN" dirty="0"/>
              <a:t>SRAM</a:t>
            </a:r>
            <a:r>
              <a:rPr lang="zh-CN" altLang="en-US" dirty="0"/>
              <a:t>不一样，这个</a:t>
            </a:r>
            <a:r>
              <a:rPr lang="en-US" altLang="zh-CN" dirty="0"/>
              <a:t>BRAM</a:t>
            </a:r>
            <a:r>
              <a:rPr lang="zh-CN" altLang="en-US" dirty="0"/>
              <a:t>支持</a:t>
            </a:r>
            <a:r>
              <a:rPr lang="en-US" altLang="zh-CN" dirty="0"/>
              <a:t>Verilog</a:t>
            </a:r>
            <a:r>
              <a:rPr lang="zh-CN" altLang="en-US" dirty="0"/>
              <a:t>语言里面的</a:t>
            </a:r>
            <a:r>
              <a:rPr lang="en-US" altLang="zh-CN" dirty="0" err="1"/>
              <a:t>readmemh</a:t>
            </a:r>
            <a:r>
              <a:rPr lang="zh-CN" altLang="en-US" dirty="0"/>
              <a:t>综合时的初始化，也就是说，这个</a:t>
            </a:r>
            <a:r>
              <a:rPr lang="en-US" altLang="zh-CN" dirty="0"/>
              <a:t>BRAM</a:t>
            </a:r>
            <a:r>
              <a:rPr lang="zh-CN" altLang="en-US" dirty="0"/>
              <a:t>即可以读写，也能在上电的时候自动赋值，就等于</a:t>
            </a:r>
            <a:r>
              <a:rPr lang="en-US" altLang="zh-CN" dirty="0"/>
              <a:t>RAM+ROM(FLASH)</a:t>
            </a:r>
            <a:r>
              <a:rPr lang="zh-CN" altLang="en-US" dirty="0"/>
              <a:t>，在指令段挂一个</a:t>
            </a:r>
            <a:r>
              <a:rPr lang="en-US" altLang="zh-CN" dirty="0"/>
              <a:t>BRAM</a:t>
            </a:r>
            <a:r>
              <a:rPr lang="zh-CN" altLang="en-US" dirty="0"/>
              <a:t>，既可以在调试时作为</a:t>
            </a:r>
            <a:r>
              <a:rPr lang="en-US" altLang="zh-CN" dirty="0"/>
              <a:t>RAM</a:t>
            </a:r>
            <a:r>
              <a:rPr lang="zh-CN" altLang="en-US" dirty="0"/>
              <a:t>，通过</a:t>
            </a:r>
            <a:r>
              <a:rPr lang="en-US" altLang="zh-CN" dirty="0"/>
              <a:t>KEIL</a:t>
            </a:r>
            <a:r>
              <a:rPr lang="zh-CN" altLang="en-US" dirty="0"/>
              <a:t>将代码下载进去，也可在最终版本的软件确定好后，用</a:t>
            </a:r>
            <a:r>
              <a:rPr lang="en-US" altLang="zh-CN" dirty="0"/>
              <a:t>EDA</a:t>
            </a:r>
            <a:r>
              <a:rPr lang="zh-CN" altLang="en-US" dirty="0"/>
              <a:t>工具重新综合一遍，你的软件代码会在</a:t>
            </a:r>
            <a:r>
              <a:rPr lang="en-US" altLang="zh-CN" dirty="0"/>
              <a:t>FPGA</a:t>
            </a:r>
            <a:r>
              <a:rPr lang="zh-CN" altLang="en-US" dirty="0"/>
              <a:t>初始化时一同写进</a:t>
            </a:r>
            <a:r>
              <a:rPr lang="en-US" altLang="zh-CN" dirty="0"/>
              <a:t>BRAM</a:t>
            </a:r>
            <a:r>
              <a:rPr lang="zh-CN" altLang="en-US" dirty="0"/>
              <a:t>里面，当作一个</a:t>
            </a:r>
            <a:r>
              <a:rPr lang="en-US" altLang="zh-CN" dirty="0"/>
              <a:t>FLASH</a:t>
            </a:r>
            <a:r>
              <a:rPr lang="zh-CN" altLang="en-US" dirty="0"/>
              <a:t>或者</a:t>
            </a:r>
            <a:r>
              <a:rPr lang="en-US" altLang="zh-CN" dirty="0"/>
              <a:t>ROM</a:t>
            </a:r>
            <a:r>
              <a:rPr lang="zh-CN" altLang="en-US" dirty="0"/>
              <a:t>使用，而不需要再用</a:t>
            </a:r>
            <a:r>
              <a:rPr lang="en-US" altLang="zh-CN" dirty="0"/>
              <a:t>KEIL</a:t>
            </a:r>
            <a:r>
              <a:rPr lang="zh-CN" altLang="en-US" dirty="0"/>
              <a:t>进行代码下载。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81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ARM </a:t>
            </a:r>
            <a:r>
              <a:rPr lang="en-US" altLang="zh-CN" dirty="0" err="1"/>
              <a:t>DesignStart</a:t>
            </a:r>
            <a:r>
              <a:rPr lang="en-US" altLang="zh-CN" dirty="0"/>
              <a:t> Eval</a:t>
            </a:r>
            <a:r>
              <a:rPr lang="zh-CN" altLang="en-US" dirty="0"/>
              <a:t>不仅仅提供了一个</a:t>
            </a:r>
            <a:r>
              <a:rPr lang="en-US" altLang="zh-CN" dirty="0"/>
              <a:t>CortexM3</a:t>
            </a:r>
            <a:r>
              <a:rPr lang="zh-CN" altLang="en-US" dirty="0"/>
              <a:t>的核，还有一套完整的</a:t>
            </a:r>
            <a:r>
              <a:rPr lang="en-US" altLang="zh-CN" dirty="0"/>
              <a:t>CMSDK</a:t>
            </a:r>
            <a:r>
              <a:rPr lang="zh-CN" altLang="en-US" dirty="0"/>
              <a:t>模块，以及以</a:t>
            </a:r>
            <a:r>
              <a:rPr lang="en-US" altLang="zh-CN" dirty="0"/>
              <a:t>CMSDK</a:t>
            </a:r>
            <a:r>
              <a:rPr lang="zh-CN" altLang="en-US" dirty="0"/>
              <a:t>为基础的样板工程。拿到这个</a:t>
            </a:r>
            <a:r>
              <a:rPr lang="en-US" altLang="zh-CN" dirty="0" err="1"/>
              <a:t>DesignStart</a:t>
            </a:r>
            <a:r>
              <a:rPr lang="zh-CN" altLang="en-US" dirty="0"/>
              <a:t>就有两个办法利用起来：</a:t>
            </a:r>
            <a:r>
              <a:rPr lang="en-US" altLang="zh-CN" dirty="0"/>
              <a:t>1</a:t>
            </a:r>
            <a:r>
              <a:rPr lang="zh-CN" altLang="en-US" dirty="0"/>
              <a:t>、直接在原样板工程上做扩展，不推荐，那么这个样板工程中的很多复杂的功能显得多余，要直接在样板工程上面魔改，就需要你完全清晰地掌握这个</a:t>
            </a:r>
            <a:r>
              <a:rPr lang="en-US" altLang="zh-CN" dirty="0"/>
              <a:t>SoC</a:t>
            </a:r>
            <a:r>
              <a:rPr lang="zh-CN" altLang="en-US" dirty="0"/>
              <a:t>的层次架构，这将消耗大量的精力去读源代码，传说中的“屎山”，这里不是说这个代码写得烂，而是代码封装层峦叠嶂，信号命名天花乱坠，全部阅读下来十分痛苦更别说完全掌握。</a:t>
            </a:r>
            <a:r>
              <a:rPr lang="en-US" altLang="zh-CN" dirty="0"/>
              <a:t>2</a:t>
            </a:r>
            <a:r>
              <a:rPr lang="zh-CN" altLang="en-US" dirty="0"/>
              <a:t>、就是以样板工程为参考，自己搭建一个精简版本的</a:t>
            </a:r>
            <a:r>
              <a:rPr lang="en-US" altLang="zh-CN" dirty="0"/>
              <a:t>SoC</a:t>
            </a:r>
            <a:r>
              <a:rPr lang="zh-CN" altLang="en-US" dirty="0"/>
              <a:t>，能跑，能工作，能为智能算法硬件提供基础，就</a:t>
            </a:r>
            <a:r>
              <a:rPr lang="en-US" altLang="zh-CN" dirty="0"/>
              <a:t>OK</a:t>
            </a:r>
            <a:r>
              <a:rPr lang="zh-CN" altLang="en-US" dirty="0"/>
              <a:t>，不要弄得那么花里胡哨，本末倒置。并且，大家搭建的</a:t>
            </a:r>
            <a:r>
              <a:rPr lang="en-US" altLang="zh-CN" dirty="0"/>
              <a:t>SoC</a:t>
            </a:r>
            <a:r>
              <a:rPr lang="zh-CN" altLang="en-US" dirty="0"/>
              <a:t>是非常明确的要跑在</a:t>
            </a:r>
            <a:r>
              <a:rPr lang="en-US" altLang="zh-CN" dirty="0"/>
              <a:t>FPGA</a:t>
            </a:r>
            <a:r>
              <a:rPr lang="zh-CN" altLang="en-US" dirty="0"/>
              <a:t>上的，那么就可以根据</a:t>
            </a:r>
            <a:r>
              <a:rPr lang="en-US" altLang="zh-CN" dirty="0"/>
              <a:t>FPGA</a:t>
            </a:r>
            <a:r>
              <a:rPr lang="zh-CN" altLang="en-US" dirty="0"/>
              <a:t>的特性，进行简单的优化，例如：全局的同步时钟（</a:t>
            </a:r>
            <a:r>
              <a:rPr lang="en-US" altLang="zh-CN" dirty="0"/>
              <a:t>FPGA</a:t>
            </a:r>
            <a:r>
              <a:rPr lang="zh-CN" altLang="en-US" dirty="0"/>
              <a:t>本身其时序性能就比</a:t>
            </a:r>
            <a:r>
              <a:rPr lang="en-US" altLang="zh-CN" dirty="0"/>
              <a:t>ASIC</a:t>
            </a:r>
            <a:r>
              <a:rPr lang="zh-CN" altLang="en-US" dirty="0"/>
              <a:t>设计的芯片更差，</a:t>
            </a:r>
            <a:r>
              <a:rPr lang="en-US" altLang="zh-CN" dirty="0"/>
              <a:t>M3</a:t>
            </a:r>
            <a:r>
              <a:rPr lang="zh-CN" altLang="en-US" dirty="0"/>
              <a:t>在普通的</a:t>
            </a:r>
            <a:r>
              <a:rPr lang="en-US" altLang="zh-CN" dirty="0"/>
              <a:t>FPGA</a:t>
            </a:r>
            <a:r>
              <a:rPr lang="zh-CN" altLang="en-US" dirty="0"/>
              <a:t>上，例如</a:t>
            </a:r>
            <a:r>
              <a:rPr lang="en-US" altLang="zh-CN" dirty="0"/>
              <a:t>Cyclon5</a:t>
            </a:r>
            <a:r>
              <a:rPr lang="zh-CN" altLang="en-US" dirty="0"/>
              <a:t>，</a:t>
            </a:r>
            <a:r>
              <a:rPr lang="en-US" altLang="zh-CN" dirty="0"/>
              <a:t>A7</a:t>
            </a:r>
            <a:r>
              <a:rPr lang="zh-CN" altLang="en-US" dirty="0"/>
              <a:t>上面，顶天了也就</a:t>
            </a:r>
            <a:r>
              <a:rPr lang="en-US" altLang="zh-CN" dirty="0"/>
              <a:t>100M</a:t>
            </a:r>
            <a:r>
              <a:rPr lang="zh-CN" altLang="en-US" dirty="0"/>
              <a:t>，那么做多时钟域的意义就不明显了，你的处理器的核心频率上不去，外设的频率也低不到哪里去，那就使用一个全局同步时钟，既简单又方便），</a:t>
            </a:r>
            <a:r>
              <a:rPr lang="en-US" altLang="zh-CN" dirty="0"/>
              <a:t>On-Chip SRAM</a:t>
            </a:r>
            <a:r>
              <a:rPr lang="zh-CN" altLang="en-US" dirty="0"/>
              <a:t>，</a:t>
            </a:r>
            <a:r>
              <a:rPr lang="en-US" altLang="zh-CN" dirty="0"/>
              <a:t>FPGA</a:t>
            </a:r>
            <a:r>
              <a:rPr lang="zh-CN" altLang="en-US" dirty="0"/>
              <a:t>内大量的</a:t>
            </a:r>
            <a:r>
              <a:rPr lang="en-US" altLang="zh-CN" dirty="0"/>
              <a:t>BRAM</a:t>
            </a:r>
            <a:r>
              <a:rPr lang="zh-CN" altLang="en-US" dirty="0"/>
              <a:t>，与一般片外</a:t>
            </a:r>
            <a:r>
              <a:rPr lang="en-US" altLang="zh-CN" dirty="0"/>
              <a:t>SRAM</a:t>
            </a:r>
            <a:r>
              <a:rPr lang="zh-CN" altLang="en-US" dirty="0"/>
              <a:t>不一样，这个</a:t>
            </a:r>
            <a:r>
              <a:rPr lang="en-US" altLang="zh-CN" dirty="0"/>
              <a:t>BRAM</a:t>
            </a:r>
            <a:r>
              <a:rPr lang="zh-CN" altLang="en-US" dirty="0"/>
              <a:t>支持</a:t>
            </a:r>
            <a:r>
              <a:rPr lang="en-US" altLang="zh-CN" dirty="0"/>
              <a:t>Verilog</a:t>
            </a:r>
            <a:r>
              <a:rPr lang="zh-CN" altLang="en-US" dirty="0"/>
              <a:t>语言里面的</a:t>
            </a:r>
            <a:r>
              <a:rPr lang="en-US" altLang="zh-CN" dirty="0" err="1"/>
              <a:t>readmemh</a:t>
            </a:r>
            <a:r>
              <a:rPr lang="zh-CN" altLang="en-US" dirty="0"/>
              <a:t>综合时的初始化，也就是说，这个</a:t>
            </a:r>
            <a:r>
              <a:rPr lang="en-US" altLang="zh-CN" dirty="0"/>
              <a:t>BRAM</a:t>
            </a:r>
            <a:r>
              <a:rPr lang="zh-CN" altLang="en-US" dirty="0"/>
              <a:t>即可以读写，也能在上电的时候自动赋值，就等于</a:t>
            </a:r>
            <a:r>
              <a:rPr lang="en-US" altLang="zh-CN" dirty="0"/>
              <a:t>RAM+ROM(FLASH)</a:t>
            </a:r>
            <a:r>
              <a:rPr lang="zh-CN" altLang="en-US" dirty="0"/>
              <a:t>，在指令段挂一个</a:t>
            </a:r>
            <a:r>
              <a:rPr lang="en-US" altLang="zh-CN" dirty="0"/>
              <a:t>BRAM</a:t>
            </a:r>
            <a:r>
              <a:rPr lang="zh-CN" altLang="en-US" dirty="0"/>
              <a:t>，既可以在调试时作为</a:t>
            </a:r>
            <a:r>
              <a:rPr lang="en-US" altLang="zh-CN" dirty="0"/>
              <a:t>RAM</a:t>
            </a:r>
            <a:r>
              <a:rPr lang="zh-CN" altLang="en-US" dirty="0"/>
              <a:t>，通过</a:t>
            </a:r>
            <a:r>
              <a:rPr lang="en-US" altLang="zh-CN" dirty="0"/>
              <a:t>KEIL</a:t>
            </a:r>
            <a:r>
              <a:rPr lang="zh-CN" altLang="en-US" dirty="0"/>
              <a:t>将代码下载进去，也可在最终版本的软件确定好后，用</a:t>
            </a:r>
            <a:r>
              <a:rPr lang="en-US" altLang="zh-CN" dirty="0"/>
              <a:t>EDA</a:t>
            </a:r>
            <a:r>
              <a:rPr lang="zh-CN" altLang="en-US" dirty="0"/>
              <a:t>工具重新综合一遍，你的软件代码会在</a:t>
            </a:r>
            <a:r>
              <a:rPr lang="en-US" altLang="zh-CN" dirty="0"/>
              <a:t>FPGA</a:t>
            </a:r>
            <a:r>
              <a:rPr lang="zh-CN" altLang="en-US" dirty="0"/>
              <a:t>初始化时一同写进</a:t>
            </a:r>
            <a:r>
              <a:rPr lang="en-US" altLang="zh-CN" dirty="0"/>
              <a:t>BRAM</a:t>
            </a:r>
            <a:r>
              <a:rPr lang="zh-CN" altLang="en-US" dirty="0"/>
              <a:t>里面，当作一个</a:t>
            </a:r>
            <a:r>
              <a:rPr lang="en-US" altLang="zh-CN" dirty="0"/>
              <a:t>FLASH</a:t>
            </a:r>
            <a:r>
              <a:rPr lang="zh-CN" altLang="en-US" dirty="0"/>
              <a:t>或者</a:t>
            </a:r>
            <a:r>
              <a:rPr lang="en-US" altLang="zh-CN" dirty="0"/>
              <a:t>ROM</a:t>
            </a:r>
            <a:r>
              <a:rPr lang="zh-CN" altLang="en-US" dirty="0"/>
              <a:t>使用，而不需要再用</a:t>
            </a:r>
            <a:r>
              <a:rPr lang="en-US" altLang="zh-CN" dirty="0"/>
              <a:t>KEIL</a:t>
            </a:r>
            <a:r>
              <a:rPr lang="zh-CN" altLang="en-US" dirty="0"/>
              <a:t>进行代码下载。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9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ARM </a:t>
            </a:r>
            <a:r>
              <a:rPr lang="en-US" altLang="zh-CN" dirty="0" err="1"/>
              <a:t>DesignStart</a:t>
            </a:r>
            <a:r>
              <a:rPr lang="en-US" altLang="zh-CN" dirty="0"/>
              <a:t> Eval</a:t>
            </a:r>
            <a:r>
              <a:rPr lang="zh-CN" altLang="en-US" dirty="0"/>
              <a:t>不仅仅提供了一个</a:t>
            </a:r>
            <a:r>
              <a:rPr lang="en-US" altLang="zh-CN" dirty="0"/>
              <a:t>CortexM3</a:t>
            </a:r>
            <a:r>
              <a:rPr lang="zh-CN" altLang="en-US" dirty="0"/>
              <a:t>的核，还有一套完整的</a:t>
            </a:r>
            <a:r>
              <a:rPr lang="en-US" altLang="zh-CN" dirty="0"/>
              <a:t>CMSDK</a:t>
            </a:r>
            <a:r>
              <a:rPr lang="zh-CN" altLang="en-US" dirty="0"/>
              <a:t>模块，以及以</a:t>
            </a:r>
            <a:r>
              <a:rPr lang="en-US" altLang="zh-CN" dirty="0"/>
              <a:t>CMSDK</a:t>
            </a:r>
            <a:r>
              <a:rPr lang="zh-CN" altLang="en-US" dirty="0"/>
              <a:t>为基础的样板工程。拿到这个</a:t>
            </a:r>
            <a:r>
              <a:rPr lang="en-US" altLang="zh-CN" dirty="0" err="1"/>
              <a:t>DesignStart</a:t>
            </a:r>
            <a:r>
              <a:rPr lang="zh-CN" altLang="en-US" dirty="0"/>
              <a:t>就有两个办法利用起来：</a:t>
            </a:r>
            <a:r>
              <a:rPr lang="en-US" altLang="zh-CN" dirty="0"/>
              <a:t>1</a:t>
            </a:r>
            <a:r>
              <a:rPr lang="zh-CN" altLang="en-US" dirty="0"/>
              <a:t>、直接在原样板工程上做扩展，不推荐，那么这个样板工程中的很多复杂的功能显得多余，要直接在样板工程上面魔改，就需要你完全清晰地掌握这个</a:t>
            </a:r>
            <a:r>
              <a:rPr lang="en-US" altLang="zh-CN" dirty="0"/>
              <a:t>SoC</a:t>
            </a:r>
            <a:r>
              <a:rPr lang="zh-CN" altLang="en-US" dirty="0"/>
              <a:t>的层次架构，这将消耗大量的精力去读源代码，传说中的“屎山”，这里不是说这个代码写得烂，而是代码封装层峦叠嶂，信号命名天花乱坠，全部阅读下来十分痛苦更别说完全掌握。</a:t>
            </a:r>
            <a:r>
              <a:rPr lang="en-US" altLang="zh-CN" dirty="0"/>
              <a:t>2</a:t>
            </a:r>
            <a:r>
              <a:rPr lang="zh-CN" altLang="en-US" dirty="0"/>
              <a:t>、就是以样板工程为参考，自己搭建一个精简版本的</a:t>
            </a:r>
            <a:r>
              <a:rPr lang="en-US" altLang="zh-CN" dirty="0"/>
              <a:t>SoC</a:t>
            </a:r>
            <a:r>
              <a:rPr lang="zh-CN" altLang="en-US" dirty="0"/>
              <a:t>，能跑，能工作，能为智能算法硬件提供基础，就</a:t>
            </a:r>
            <a:r>
              <a:rPr lang="en-US" altLang="zh-CN" dirty="0"/>
              <a:t>OK</a:t>
            </a:r>
            <a:r>
              <a:rPr lang="zh-CN" altLang="en-US" dirty="0"/>
              <a:t>，不要弄得那么花里胡哨，本末倒置。并且，大家搭建的</a:t>
            </a:r>
            <a:r>
              <a:rPr lang="en-US" altLang="zh-CN" dirty="0"/>
              <a:t>SoC</a:t>
            </a:r>
            <a:r>
              <a:rPr lang="zh-CN" altLang="en-US" dirty="0"/>
              <a:t>是非常明确的要跑在</a:t>
            </a:r>
            <a:r>
              <a:rPr lang="en-US" altLang="zh-CN" dirty="0"/>
              <a:t>FPGA</a:t>
            </a:r>
            <a:r>
              <a:rPr lang="zh-CN" altLang="en-US" dirty="0"/>
              <a:t>上的，那么就可以根据</a:t>
            </a:r>
            <a:r>
              <a:rPr lang="en-US" altLang="zh-CN" dirty="0"/>
              <a:t>FPGA</a:t>
            </a:r>
            <a:r>
              <a:rPr lang="zh-CN" altLang="en-US" dirty="0"/>
              <a:t>的特性，进行简单的优化，例如：全局的同步时钟（</a:t>
            </a:r>
            <a:r>
              <a:rPr lang="en-US" altLang="zh-CN" dirty="0"/>
              <a:t>FPGA</a:t>
            </a:r>
            <a:r>
              <a:rPr lang="zh-CN" altLang="en-US" dirty="0"/>
              <a:t>本身其时序性能就比</a:t>
            </a:r>
            <a:r>
              <a:rPr lang="en-US" altLang="zh-CN" dirty="0"/>
              <a:t>ASIC</a:t>
            </a:r>
            <a:r>
              <a:rPr lang="zh-CN" altLang="en-US" dirty="0"/>
              <a:t>设计的芯片更差，</a:t>
            </a:r>
            <a:r>
              <a:rPr lang="en-US" altLang="zh-CN" dirty="0"/>
              <a:t>M3</a:t>
            </a:r>
            <a:r>
              <a:rPr lang="zh-CN" altLang="en-US" dirty="0"/>
              <a:t>在普通的</a:t>
            </a:r>
            <a:r>
              <a:rPr lang="en-US" altLang="zh-CN" dirty="0"/>
              <a:t>FPGA</a:t>
            </a:r>
            <a:r>
              <a:rPr lang="zh-CN" altLang="en-US" dirty="0"/>
              <a:t>上，例如</a:t>
            </a:r>
            <a:r>
              <a:rPr lang="en-US" altLang="zh-CN" dirty="0"/>
              <a:t>Cyclon5</a:t>
            </a:r>
            <a:r>
              <a:rPr lang="zh-CN" altLang="en-US" dirty="0"/>
              <a:t>，</a:t>
            </a:r>
            <a:r>
              <a:rPr lang="en-US" altLang="zh-CN" dirty="0"/>
              <a:t>A7</a:t>
            </a:r>
            <a:r>
              <a:rPr lang="zh-CN" altLang="en-US" dirty="0"/>
              <a:t>上面，顶天了也就</a:t>
            </a:r>
            <a:r>
              <a:rPr lang="en-US" altLang="zh-CN" dirty="0"/>
              <a:t>100M</a:t>
            </a:r>
            <a:r>
              <a:rPr lang="zh-CN" altLang="en-US" dirty="0"/>
              <a:t>，那么做多时钟域的意义就不明显了，你的处理器的核心频率上不去，外设的频率也低不到哪里去，那就使用一个全局同步时钟，既简单又方便），</a:t>
            </a:r>
            <a:r>
              <a:rPr lang="en-US" altLang="zh-CN" dirty="0"/>
              <a:t>On-Chip SRAM</a:t>
            </a:r>
            <a:r>
              <a:rPr lang="zh-CN" altLang="en-US" dirty="0"/>
              <a:t>，</a:t>
            </a:r>
            <a:r>
              <a:rPr lang="en-US" altLang="zh-CN" dirty="0"/>
              <a:t>FPGA</a:t>
            </a:r>
            <a:r>
              <a:rPr lang="zh-CN" altLang="en-US" dirty="0"/>
              <a:t>内大量的</a:t>
            </a:r>
            <a:r>
              <a:rPr lang="en-US" altLang="zh-CN" dirty="0"/>
              <a:t>BRAM</a:t>
            </a:r>
            <a:r>
              <a:rPr lang="zh-CN" altLang="en-US" dirty="0"/>
              <a:t>，与一般片外</a:t>
            </a:r>
            <a:r>
              <a:rPr lang="en-US" altLang="zh-CN" dirty="0"/>
              <a:t>SRAM</a:t>
            </a:r>
            <a:r>
              <a:rPr lang="zh-CN" altLang="en-US" dirty="0"/>
              <a:t>不一样，这个</a:t>
            </a:r>
            <a:r>
              <a:rPr lang="en-US" altLang="zh-CN" dirty="0"/>
              <a:t>BRAM</a:t>
            </a:r>
            <a:r>
              <a:rPr lang="zh-CN" altLang="en-US" dirty="0"/>
              <a:t>支持</a:t>
            </a:r>
            <a:r>
              <a:rPr lang="en-US" altLang="zh-CN" dirty="0"/>
              <a:t>Verilog</a:t>
            </a:r>
            <a:r>
              <a:rPr lang="zh-CN" altLang="en-US" dirty="0"/>
              <a:t>语言里面的</a:t>
            </a:r>
            <a:r>
              <a:rPr lang="en-US" altLang="zh-CN" dirty="0" err="1"/>
              <a:t>readmemh</a:t>
            </a:r>
            <a:r>
              <a:rPr lang="zh-CN" altLang="en-US" dirty="0"/>
              <a:t>综合时的初始化，也就是说，这个</a:t>
            </a:r>
            <a:r>
              <a:rPr lang="en-US" altLang="zh-CN" dirty="0"/>
              <a:t>BRAM</a:t>
            </a:r>
            <a:r>
              <a:rPr lang="zh-CN" altLang="en-US" dirty="0"/>
              <a:t>即可以读写，也能在上电的时候自动赋值，就等于</a:t>
            </a:r>
            <a:r>
              <a:rPr lang="en-US" altLang="zh-CN" dirty="0"/>
              <a:t>RAM+ROM(FLASH)</a:t>
            </a:r>
            <a:r>
              <a:rPr lang="zh-CN" altLang="en-US" dirty="0"/>
              <a:t>，在指令段挂一个</a:t>
            </a:r>
            <a:r>
              <a:rPr lang="en-US" altLang="zh-CN" dirty="0"/>
              <a:t>BRAM</a:t>
            </a:r>
            <a:r>
              <a:rPr lang="zh-CN" altLang="en-US" dirty="0"/>
              <a:t>，既可以在调试时作为</a:t>
            </a:r>
            <a:r>
              <a:rPr lang="en-US" altLang="zh-CN" dirty="0"/>
              <a:t>RAM</a:t>
            </a:r>
            <a:r>
              <a:rPr lang="zh-CN" altLang="en-US" dirty="0"/>
              <a:t>，通过</a:t>
            </a:r>
            <a:r>
              <a:rPr lang="en-US" altLang="zh-CN" dirty="0"/>
              <a:t>KEIL</a:t>
            </a:r>
            <a:r>
              <a:rPr lang="zh-CN" altLang="en-US" dirty="0"/>
              <a:t>将代码下载进去，也可在最终版本的软件确定好后，用</a:t>
            </a:r>
            <a:r>
              <a:rPr lang="en-US" altLang="zh-CN" dirty="0"/>
              <a:t>EDA</a:t>
            </a:r>
            <a:r>
              <a:rPr lang="zh-CN" altLang="en-US" dirty="0"/>
              <a:t>工具重新综合一遍，你的软件代码会在</a:t>
            </a:r>
            <a:r>
              <a:rPr lang="en-US" altLang="zh-CN" dirty="0"/>
              <a:t>FPGA</a:t>
            </a:r>
            <a:r>
              <a:rPr lang="zh-CN" altLang="en-US" dirty="0"/>
              <a:t>初始化时一同写进</a:t>
            </a:r>
            <a:r>
              <a:rPr lang="en-US" altLang="zh-CN" dirty="0"/>
              <a:t>BRAM</a:t>
            </a:r>
            <a:r>
              <a:rPr lang="zh-CN" altLang="en-US" dirty="0"/>
              <a:t>里面，当作一个</a:t>
            </a:r>
            <a:r>
              <a:rPr lang="en-US" altLang="zh-CN" dirty="0"/>
              <a:t>FLASH</a:t>
            </a:r>
            <a:r>
              <a:rPr lang="zh-CN" altLang="en-US" dirty="0"/>
              <a:t>或者</a:t>
            </a:r>
            <a:r>
              <a:rPr lang="en-US" altLang="zh-CN" dirty="0"/>
              <a:t>ROM</a:t>
            </a:r>
            <a:r>
              <a:rPr lang="zh-CN" altLang="en-US" dirty="0"/>
              <a:t>使用，而不需要再用</a:t>
            </a:r>
            <a:r>
              <a:rPr lang="en-US" altLang="zh-CN" dirty="0"/>
              <a:t>KEIL</a:t>
            </a:r>
            <a:r>
              <a:rPr lang="zh-CN" altLang="en-US" dirty="0"/>
              <a:t>进行代码下载。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9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ARM </a:t>
            </a:r>
            <a:r>
              <a:rPr lang="en-US" altLang="zh-CN" dirty="0" err="1"/>
              <a:t>DesignStart</a:t>
            </a:r>
            <a:r>
              <a:rPr lang="en-US" altLang="zh-CN" dirty="0"/>
              <a:t> Eval</a:t>
            </a:r>
            <a:r>
              <a:rPr lang="zh-CN" altLang="en-US" dirty="0"/>
              <a:t>不仅仅提供了一个</a:t>
            </a:r>
            <a:r>
              <a:rPr lang="en-US" altLang="zh-CN" dirty="0"/>
              <a:t>CortexM3</a:t>
            </a:r>
            <a:r>
              <a:rPr lang="zh-CN" altLang="en-US" dirty="0"/>
              <a:t>的核，还有一套完整的</a:t>
            </a:r>
            <a:r>
              <a:rPr lang="en-US" altLang="zh-CN" dirty="0"/>
              <a:t>CMSDK</a:t>
            </a:r>
            <a:r>
              <a:rPr lang="zh-CN" altLang="en-US" dirty="0"/>
              <a:t>模块，以及以</a:t>
            </a:r>
            <a:r>
              <a:rPr lang="en-US" altLang="zh-CN" dirty="0"/>
              <a:t>CMSDK</a:t>
            </a:r>
            <a:r>
              <a:rPr lang="zh-CN" altLang="en-US" dirty="0"/>
              <a:t>为基础的样板工程。拿到这个</a:t>
            </a:r>
            <a:r>
              <a:rPr lang="en-US" altLang="zh-CN" dirty="0" err="1"/>
              <a:t>DesignStart</a:t>
            </a:r>
            <a:r>
              <a:rPr lang="zh-CN" altLang="en-US" dirty="0"/>
              <a:t>就有两个办法利用起来：</a:t>
            </a:r>
            <a:r>
              <a:rPr lang="en-US" altLang="zh-CN" dirty="0"/>
              <a:t>1</a:t>
            </a:r>
            <a:r>
              <a:rPr lang="zh-CN" altLang="en-US" dirty="0"/>
              <a:t>、直接在原样板工程上做扩展，不推荐，那么这个样板工程中的很多复杂的功能显得多余，要直接在样板工程上面魔改，就需要你完全清晰地掌握这个</a:t>
            </a:r>
            <a:r>
              <a:rPr lang="en-US" altLang="zh-CN" dirty="0"/>
              <a:t>SoC</a:t>
            </a:r>
            <a:r>
              <a:rPr lang="zh-CN" altLang="en-US" dirty="0"/>
              <a:t>的层次架构，这将消耗大量的精力去读源代码，传说中的“屎山”，这里不是说这个代码写得烂，而是代码封装层峦叠嶂，信号命名天花乱坠，全部阅读下来十分痛苦更别说完全掌握。</a:t>
            </a:r>
            <a:r>
              <a:rPr lang="en-US" altLang="zh-CN" dirty="0"/>
              <a:t>2</a:t>
            </a:r>
            <a:r>
              <a:rPr lang="zh-CN" altLang="en-US" dirty="0"/>
              <a:t>、就是以样板工程为参考，自己搭建一个精简版本的</a:t>
            </a:r>
            <a:r>
              <a:rPr lang="en-US" altLang="zh-CN" dirty="0"/>
              <a:t>SoC</a:t>
            </a:r>
            <a:r>
              <a:rPr lang="zh-CN" altLang="en-US" dirty="0"/>
              <a:t>，能跑，能工作，能为智能算法硬件提供基础，就</a:t>
            </a:r>
            <a:r>
              <a:rPr lang="en-US" altLang="zh-CN" dirty="0"/>
              <a:t>OK</a:t>
            </a:r>
            <a:r>
              <a:rPr lang="zh-CN" altLang="en-US" dirty="0"/>
              <a:t>，不要弄得那么花里胡哨，本末倒置。并且，大家搭建的</a:t>
            </a:r>
            <a:r>
              <a:rPr lang="en-US" altLang="zh-CN" dirty="0"/>
              <a:t>SoC</a:t>
            </a:r>
            <a:r>
              <a:rPr lang="zh-CN" altLang="en-US" dirty="0"/>
              <a:t>是非常明确的要跑在</a:t>
            </a:r>
            <a:r>
              <a:rPr lang="en-US" altLang="zh-CN" dirty="0"/>
              <a:t>FPGA</a:t>
            </a:r>
            <a:r>
              <a:rPr lang="zh-CN" altLang="en-US" dirty="0"/>
              <a:t>上的，那么就可以根据</a:t>
            </a:r>
            <a:r>
              <a:rPr lang="en-US" altLang="zh-CN" dirty="0"/>
              <a:t>FPGA</a:t>
            </a:r>
            <a:r>
              <a:rPr lang="zh-CN" altLang="en-US" dirty="0"/>
              <a:t>的特性，进行简单的优化，例如：全局的同步时钟（</a:t>
            </a:r>
            <a:r>
              <a:rPr lang="en-US" altLang="zh-CN" dirty="0"/>
              <a:t>FPGA</a:t>
            </a:r>
            <a:r>
              <a:rPr lang="zh-CN" altLang="en-US" dirty="0"/>
              <a:t>本身其时序性能就比</a:t>
            </a:r>
            <a:r>
              <a:rPr lang="en-US" altLang="zh-CN" dirty="0"/>
              <a:t>ASIC</a:t>
            </a:r>
            <a:r>
              <a:rPr lang="zh-CN" altLang="en-US" dirty="0"/>
              <a:t>设计的芯片更差，</a:t>
            </a:r>
            <a:r>
              <a:rPr lang="en-US" altLang="zh-CN" dirty="0"/>
              <a:t>M3</a:t>
            </a:r>
            <a:r>
              <a:rPr lang="zh-CN" altLang="en-US" dirty="0"/>
              <a:t>在普通的</a:t>
            </a:r>
            <a:r>
              <a:rPr lang="en-US" altLang="zh-CN" dirty="0"/>
              <a:t>FPGA</a:t>
            </a:r>
            <a:r>
              <a:rPr lang="zh-CN" altLang="en-US" dirty="0"/>
              <a:t>上，例如</a:t>
            </a:r>
            <a:r>
              <a:rPr lang="en-US" altLang="zh-CN" dirty="0"/>
              <a:t>Cyclon5</a:t>
            </a:r>
            <a:r>
              <a:rPr lang="zh-CN" altLang="en-US" dirty="0"/>
              <a:t>，</a:t>
            </a:r>
            <a:r>
              <a:rPr lang="en-US" altLang="zh-CN" dirty="0"/>
              <a:t>A7</a:t>
            </a:r>
            <a:r>
              <a:rPr lang="zh-CN" altLang="en-US" dirty="0"/>
              <a:t>上面，顶天了也就</a:t>
            </a:r>
            <a:r>
              <a:rPr lang="en-US" altLang="zh-CN" dirty="0"/>
              <a:t>100M</a:t>
            </a:r>
            <a:r>
              <a:rPr lang="zh-CN" altLang="en-US" dirty="0"/>
              <a:t>，那么做多时钟域的意义就不明显了，你的处理器的核心频率上不去，外设的频率也低不到哪里去，那就使用一个全局同步时钟，既简单又方便），</a:t>
            </a:r>
            <a:r>
              <a:rPr lang="en-US" altLang="zh-CN" dirty="0"/>
              <a:t>On-Chip SRAM</a:t>
            </a:r>
            <a:r>
              <a:rPr lang="zh-CN" altLang="en-US" dirty="0"/>
              <a:t>，</a:t>
            </a:r>
            <a:r>
              <a:rPr lang="en-US" altLang="zh-CN" dirty="0"/>
              <a:t>FPGA</a:t>
            </a:r>
            <a:r>
              <a:rPr lang="zh-CN" altLang="en-US" dirty="0"/>
              <a:t>内大量的</a:t>
            </a:r>
            <a:r>
              <a:rPr lang="en-US" altLang="zh-CN" dirty="0"/>
              <a:t>BRAM</a:t>
            </a:r>
            <a:r>
              <a:rPr lang="zh-CN" altLang="en-US" dirty="0"/>
              <a:t>，与一般片外</a:t>
            </a:r>
            <a:r>
              <a:rPr lang="en-US" altLang="zh-CN" dirty="0"/>
              <a:t>SRAM</a:t>
            </a:r>
            <a:r>
              <a:rPr lang="zh-CN" altLang="en-US" dirty="0"/>
              <a:t>不一样，这个</a:t>
            </a:r>
            <a:r>
              <a:rPr lang="en-US" altLang="zh-CN" dirty="0"/>
              <a:t>BRAM</a:t>
            </a:r>
            <a:r>
              <a:rPr lang="zh-CN" altLang="en-US" dirty="0"/>
              <a:t>支持</a:t>
            </a:r>
            <a:r>
              <a:rPr lang="en-US" altLang="zh-CN" dirty="0"/>
              <a:t>Verilog</a:t>
            </a:r>
            <a:r>
              <a:rPr lang="zh-CN" altLang="en-US" dirty="0"/>
              <a:t>语言里面的</a:t>
            </a:r>
            <a:r>
              <a:rPr lang="en-US" altLang="zh-CN" dirty="0" err="1"/>
              <a:t>readmemh</a:t>
            </a:r>
            <a:r>
              <a:rPr lang="zh-CN" altLang="en-US" dirty="0"/>
              <a:t>综合时的初始化，也就是说，这个</a:t>
            </a:r>
            <a:r>
              <a:rPr lang="en-US" altLang="zh-CN" dirty="0"/>
              <a:t>BRAM</a:t>
            </a:r>
            <a:r>
              <a:rPr lang="zh-CN" altLang="en-US" dirty="0"/>
              <a:t>即可以读写，也能在上电的时候自动赋值，就等于</a:t>
            </a:r>
            <a:r>
              <a:rPr lang="en-US" altLang="zh-CN" dirty="0"/>
              <a:t>RAM+ROM(FLASH)</a:t>
            </a:r>
            <a:r>
              <a:rPr lang="zh-CN" altLang="en-US" dirty="0"/>
              <a:t>，在指令段挂一个</a:t>
            </a:r>
            <a:r>
              <a:rPr lang="en-US" altLang="zh-CN" dirty="0"/>
              <a:t>BRAM</a:t>
            </a:r>
            <a:r>
              <a:rPr lang="zh-CN" altLang="en-US" dirty="0"/>
              <a:t>，既可以在调试时作为</a:t>
            </a:r>
            <a:r>
              <a:rPr lang="en-US" altLang="zh-CN" dirty="0"/>
              <a:t>RAM</a:t>
            </a:r>
            <a:r>
              <a:rPr lang="zh-CN" altLang="en-US" dirty="0"/>
              <a:t>，通过</a:t>
            </a:r>
            <a:r>
              <a:rPr lang="en-US" altLang="zh-CN" dirty="0"/>
              <a:t>KEIL</a:t>
            </a:r>
            <a:r>
              <a:rPr lang="zh-CN" altLang="en-US" dirty="0"/>
              <a:t>将代码下载进去，也可在最终版本的软件确定好后，用</a:t>
            </a:r>
            <a:r>
              <a:rPr lang="en-US" altLang="zh-CN" dirty="0"/>
              <a:t>EDA</a:t>
            </a:r>
            <a:r>
              <a:rPr lang="zh-CN" altLang="en-US" dirty="0"/>
              <a:t>工具重新综合一遍，你的软件代码会在</a:t>
            </a:r>
            <a:r>
              <a:rPr lang="en-US" altLang="zh-CN" dirty="0"/>
              <a:t>FPGA</a:t>
            </a:r>
            <a:r>
              <a:rPr lang="zh-CN" altLang="en-US" dirty="0"/>
              <a:t>初始化时一同写进</a:t>
            </a:r>
            <a:r>
              <a:rPr lang="en-US" altLang="zh-CN" dirty="0"/>
              <a:t>BRAM</a:t>
            </a:r>
            <a:r>
              <a:rPr lang="zh-CN" altLang="en-US" dirty="0"/>
              <a:t>里面，当作一个</a:t>
            </a:r>
            <a:r>
              <a:rPr lang="en-US" altLang="zh-CN" dirty="0"/>
              <a:t>FLASH</a:t>
            </a:r>
            <a:r>
              <a:rPr lang="zh-CN" altLang="en-US" dirty="0"/>
              <a:t>或者</a:t>
            </a:r>
            <a:r>
              <a:rPr lang="en-US" altLang="zh-CN" dirty="0"/>
              <a:t>ROM</a:t>
            </a:r>
            <a:r>
              <a:rPr lang="zh-CN" altLang="en-US" dirty="0"/>
              <a:t>使用，而不需要再用</a:t>
            </a:r>
            <a:r>
              <a:rPr lang="en-US" altLang="zh-CN" dirty="0"/>
              <a:t>KEIL</a:t>
            </a:r>
            <a:r>
              <a:rPr lang="zh-CN" altLang="en-US" dirty="0"/>
              <a:t>进行代码下载。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01315-4503-4657-B590-CEF513C3A4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75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D3E934-61F0-4517-8271-0A1F3966FAAE}"/>
              </a:ext>
            </a:extLst>
          </p:cNvPr>
          <p:cNvSpPr/>
          <p:nvPr userDrawn="1"/>
        </p:nvSpPr>
        <p:spPr>
          <a:xfrm>
            <a:off x="2951599" y="1441146"/>
            <a:ext cx="9240403" cy="2114379"/>
          </a:xfrm>
          <a:prstGeom prst="rect">
            <a:avLst/>
          </a:prstGeom>
          <a:solidFill>
            <a:srgbClr val="C2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57CF8CC-8B9B-4152-A8F0-9CD68CF9C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1599" y="1441145"/>
            <a:ext cx="9240403" cy="2114378"/>
          </a:xfrm>
        </p:spPr>
        <p:txBody>
          <a:bodyPr/>
          <a:lstStyle>
            <a:lvl1pPr algn="ctr">
              <a:lnSpc>
                <a:spcPct val="100000"/>
              </a:lnSpc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单击此处编辑当前章节标题样式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076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C60-2064-4488-BC95-0815B29E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AB626A-823B-4C47-AE17-72BDCCED6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539A22-17D7-4A64-ABF3-A61A3BB6E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18340-E189-47C5-B676-C9DC6805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F338-424B-4E9D-B77E-75FE8CC53144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7F3C2E-13E5-4362-B461-5FDF880F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3A1B8-A467-4171-AEB4-DEBEA1DD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28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CEBB4-64F8-4A3E-80EE-2DDCD51B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BCC6B9-EEAA-48FC-A2ED-C45BB1805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E129E-CD30-4FF8-BD6D-4F1FCDE3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98A1-04DE-43C6-8B11-AC745729F5BF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FB1725-3F1A-4D27-B8B4-E1014B51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B6860-A1C2-4D9D-A9C5-35892701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157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A6FC6B-00D5-4C91-8045-209157439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FADD34-2FE0-4BEB-9011-1E15DEDB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3B9178-44B9-4A55-926F-82366953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7FC86-E5B3-4412-9BED-D29943748C35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F38B0E-F723-4C26-A694-3C2E6161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E8908D-E14A-4207-BC6C-09A70D8D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4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98EDF-D26E-436C-97EF-C4476B43D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C2BF4F-5CED-421F-AB36-56EE376CA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4F212C-D3C6-4E07-8E56-8B0C729D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A768-1AF2-418A-80A1-096B9474BA66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83940D-F685-45E0-B2C5-EB3EB30BB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E52125-8943-4BB0-BECB-D97B82B4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45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317F4-AD2D-48E9-B821-E20D5D3B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EA567C-5453-405B-9117-3CC6F5E18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C00000"/>
              </a:buClr>
              <a:buSzPct val="100000"/>
              <a:buFont typeface="Wingdings" panose="05000000000000000000" pitchFamily="2" charset="2"/>
              <a:buChar char="n"/>
              <a:defRPr/>
            </a:lvl1pPr>
            <a:lvl2pPr marL="800100" indent="-342900">
              <a:buClr>
                <a:srgbClr val="C00000"/>
              </a:buClr>
              <a:buSzPct val="100000"/>
              <a:buFont typeface="Calibri" panose="020F0502020204030204" pitchFamily="34" charset="0"/>
              <a:buChar char="̶"/>
              <a:defRPr/>
            </a:lvl2pPr>
            <a:lvl3pPr marL="1257300" indent="-342900">
              <a:buClr>
                <a:srgbClr val="C00000"/>
              </a:buClr>
              <a:buSzPct val="100000"/>
              <a:buFont typeface="Wingdings" panose="05000000000000000000" pitchFamily="2" charset="2"/>
              <a:buChar char="l"/>
              <a:defRPr/>
            </a:lvl3pPr>
          </a:lstStyle>
          <a:p>
            <a:pPr lvl="0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F4C7D11B-F169-453F-BA1B-F96F38C9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5BE1-71DF-4442-AEA5-B711615BF038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90209284-57FD-4984-A26A-25D2E738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93E1119-5930-40EA-B7E8-C6B88D33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3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176B8-47AD-4F30-A250-293A9DEE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70F814-C399-4434-93BA-5D900DEA8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940307-DCC1-4028-AE7C-67312814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4EA3-2F37-40CC-97EF-A00CE1F661E3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B7B3E-5F52-4FAC-9A70-8748A1CB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771A0-421D-4311-A855-4175AABE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1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F42A0-B353-4C49-AE0A-0198A34A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1A435-71C2-486B-98D4-2911D2FD1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D7D33B-CAB9-4A44-80CD-5682C914B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941B05-EF7C-440D-97E8-D42921FD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77A-709A-44C8-B7D0-1B3E6182F8BE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DF5F9D-200B-4B4C-8891-466B1A71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BBBB0B-E53D-48DA-82D7-BA808DA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79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D6B74-1DF4-45BF-9E02-028064C5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7D8BDC-D4FA-4C50-B636-A448D5B3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E48226-B05D-4D9F-B1B1-319006876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D121A8-D21C-455D-882D-431C156B9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328044-78FD-4B2F-9F44-646CC70E1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CC17F2-D5C2-44F0-83F1-9F42BDC4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25EF6-2586-4C5A-A4BF-C1309C9568E4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75C253-550A-479E-B1EF-83DEE501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96B2EA-ECDA-47C4-9448-3644EF86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6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59318-F018-491D-98D1-66C698F4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7A6060-1221-4489-A4B8-C72740D4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CE09-97DB-45A2-A494-CDAF84094CC7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44BE88-FE18-4DBA-8BCD-7D0E823A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543359-0EF3-44B7-B6C8-345048FF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C5F369-CE2A-422D-8527-52D74E35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55F0-891C-450B-AF83-20E077CEAECC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9840FD-88F2-40CB-8207-1908DFCE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7C2B33-4377-4145-994E-BC55A482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0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F45E9-F3BD-4BBD-A954-14B944E1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C0EB46-CCA2-4067-8DC6-D8785BEF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B5325-4A9A-42F4-9390-E3E8A4413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0B7047-2E90-4DEA-B582-D40FC97C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A0ED6-7C27-49E3-AD01-68F061B6AE50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75EB1F-C194-483E-ADD1-78C102F9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4F7FC4-53A9-4476-B062-6C6C52F2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E519B-B8EB-45C3-87CE-E9A66FF2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4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637784-8463-4D68-A9BA-874C8DF8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F21359-52E2-4458-849A-C44392EC9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D6F591-6F0E-4E30-B25F-8D9F4BAD8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885B7-637A-4611-87BA-FC290E2BC0AC}" type="datetime1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EEABA-39E6-4701-B13F-D0C47C9AC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68C99D-99DF-4EA7-B196-DD53A1C25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E519B-B8EB-45C3-87CE-E9A66FF229FD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3" name="图片 12" descr="图片包含 游戏机, 画, 标志&#10;&#10;描述已自动生成">
            <a:extLst>
              <a:ext uri="{FF2B5EF4-FFF2-40B4-BE49-F238E27FC236}">
                <a16:creationId xmlns:a16="http://schemas.microsoft.com/office/drawing/2014/main" id="{3955B873-E0DA-4FCD-9756-EE08A5A7005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970" y="365125"/>
            <a:ext cx="2366020" cy="5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0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453B5-843F-41D1-871C-73A65117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147" y="2582467"/>
            <a:ext cx="9381392" cy="1132712"/>
          </a:xfrm>
        </p:spPr>
        <p:txBody>
          <a:bodyPr>
            <a:noAutofit/>
          </a:bodyPr>
          <a:lstStyle/>
          <a:p>
            <a:r>
              <a:rPr lang="zh-CN" altLang="en-US" sz="4800" dirty="0" smtClean="0"/>
              <a:t>基于</a:t>
            </a:r>
            <a:r>
              <a:rPr lang="en-US" altLang="zh-CN" sz="4800" dirty="0" smtClean="0"/>
              <a:t>Cortex-M0</a:t>
            </a:r>
            <a:r>
              <a:rPr lang="zh-CN" altLang="en-US" sz="4800" dirty="0" smtClean="0"/>
              <a:t>中断系统的</a:t>
            </a:r>
            <a:r>
              <a:rPr lang="en-US" altLang="zh-CN" sz="4800" dirty="0" smtClean="0"/>
              <a:t>IP</a:t>
            </a:r>
            <a:r>
              <a:rPr lang="zh-CN" altLang="en-US" sz="4800" dirty="0" smtClean="0"/>
              <a:t>集成与中断服务函数设计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23658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5"/>
    </mc:Choice>
    <mc:Fallback xmlns="">
      <p:transition spd="slow" advTm="445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5" y="-848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中断介绍</a:t>
            </a: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5" y="950984"/>
            <a:ext cx="10515600" cy="51613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中断处理流程</a:t>
            </a:r>
            <a:endParaRPr lang="en-US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81754" y="50995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80746" y="1549416"/>
            <a:ext cx="88304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根据</a:t>
            </a:r>
            <a:r>
              <a:rPr lang="en-US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ARMv6-M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架构参考手册以及</a:t>
            </a:r>
            <a:r>
              <a:rPr lang="en-US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Cortex-M0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用户手册，</a:t>
            </a:r>
            <a:r>
              <a:rPr lang="en-US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中断处理过程如下：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接收到中断信号（</a:t>
            </a:r>
            <a:r>
              <a:rPr lang="en-US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IRQ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NMI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kern="0" dirty="0" err="1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Systick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等等）；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R0,R1,R2,R3,R12,LR,PC,xPSR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寄存器入栈，如</a:t>
            </a:r>
            <a:r>
              <a:rPr lang="zh-CN" altLang="zh-CN" kern="0" dirty="0" smtClean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图所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示；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根据中断信号查找中断向量表（对应汇编启动代码中的</a:t>
            </a:r>
            <a:r>
              <a:rPr lang="en-US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__Vector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段），跳转至中断处理函</a:t>
            </a:r>
            <a:r>
              <a:rPr lang="zh-CN" altLang="zh-CN" kern="0" dirty="0" smtClean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lang="zh-CN" altLang="en-US" kern="0" dirty="0" smtClean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kern="0" dirty="0" smtClean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ISR</a:t>
            </a:r>
            <a:r>
              <a:rPr lang="zh-CN" altLang="en-US" kern="0" dirty="0" smtClean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kern="0" dirty="0" smtClean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中断处理函数执行完成后，利用链接寄存器返回，寄存器出栈，</a:t>
            </a:r>
            <a:r>
              <a:rPr lang="en-US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lang="zh-CN" altLang="zh-CN" kern="0" dirty="0">
                <a:solidFill>
                  <a:srgbClr val="24292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跳转。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230" y="3386043"/>
            <a:ext cx="5429690" cy="3041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466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5" y="-8480"/>
            <a:ext cx="10515600" cy="1325563"/>
          </a:xfrm>
        </p:spPr>
        <p:txBody>
          <a:bodyPr/>
          <a:lstStyle/>
          <a:p>
            <a:r>
              <a:rPr lang="zh-CN" altLang="en-US" dirty="0"/>
              <a:t>中</a:t>
            </a:r>
            <a:r>
              <a:rPr lang="zh-CN" altLang="en-US" dirty="0" smtClean="0"/>
              <a:t>断介绍</a:t>
            </a: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5" y="950984"/>
            <a:ext cx="10515600" cy="51613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触发</a:t>
            </a:r>
            <a:r>
              <a:rPr lang="en-US" altLang="zh-CN" dirty="0" smtClean="0"/>
              <a:t>Cortex-M0</a:t>
            </a:r>
            <a:r>
              <a:rPr lang="zh-CN" altLang="en-US" dirty="0" smtClean="0"/>
              <a:t>的几种情况</a:t>
            </a:r>
            <a:endParaRPr lang="en-US" altLang="zh-CN" dirty="0"/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773250" y="1367788"/>
            <a:ext cx="6823311" cy="2414097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817453" y="3982623"/>
            <a:ext cx="6621088" cy="283189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0823" y="3059293"/>
            <a:ext cx="2039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b="1" dirty="0"/>
              <a:t>电平触发的中断输</a:t>
            </a:r>
            <a:r>
              <a:rPr lang="zh-CN" altLang="zh-CN" b="1" dirty="0" smtClean="0"/>
              <a:t>入</a:t>
            </a:r>
            <a:r>
              <a:rPr lang="zh-CN" altLang="en-US" b="1" dirty="0" smtClean="0"/>
              <a:t>的两种情况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5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5" y="-8480"/>
            <a:ext cx="10515600" cy="1325563"/>
          </a:xfrm>
        </p:spPr>
        <p:txBody>
          <a:bodyPr/>
          <a:lstStyle/>
          <a:p>
            <a:r>
              <a:rPr lang="zh-CN" altLang="en-US" dirty="0"/>
              <a:t>中</a:t>
            </a:r>
            <a:r>
              <a:rPr lang="zh-CN" altLang="en-US" dirty="0" smtClean="0"/>
              <a:t>断介绍</a:t>
            </a: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5" y="950984"/>
            <a:ext cx="10515600" cy="51613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触发</a:t>
            </a:r>
            <a:r>
              <a:rPr lang="en-US" altLang="zh-CN" dirty="0" smtClean="0"/>
              <a:t>Cortex-M0</a:t>
            </a:r>
            <a:r>
              <a:rPr lang="zh-CN" altLang="en-US" dirty="0" smtClean="0"/>
              <a:t>的几种情况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488023" y="1890220"/>
            <a:ext cx="1718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b="1" dirty="0"/>
              <a:t>脉冲触发的中断输</a:t>
            </a:r>
            <a:r>
              <a:rPr lang="zh-CN" altLang="zh-CN" b="1" dirty="0" smtClean="0"/>
              <a:t>入</a:t>
            </a:r>
            <a:r>
              <a:rPr lang="zh-CN" altLang="en-US" b="1" dirty="0" smtClean="0"/>
              <a:t>的三种情况</a:t>
            </a:r>
            <a:endParaRPr lang="zh-CN" altLang="en-US" b="1" dirty="0"/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422099" y="1467115"/>
            <a:ext cx="6231855" cy="2577909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53915" y="3948309"/>
            <a:ext cx="5712264" cy="2742638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6008075" y="4045024"/>
            <a:ext cx="5865642" cy="27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7B7DE-7355-40C3-A76C-8D9DED45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开发工具简介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721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开发工具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820"/>
            <a:ext cx="10515600" cy="4746356"/>
          </a:xfrm>
        </p:spPr>
        <p:txBody>
          <a:bodyPr>
            <a:normAutofit/>
          </a:bodyPr>
          <a:lstStyle/>
          <a:p>
            <a:r>
              <a:rPr lang="zh-CN" altLang="en-US" dirty="0"/>
              <a:t>软件编译工具</a:t>
            </a:r>
            <a:endParaRPr lang="en-US" altLang="zh-CN" dirty="0"/>
          </a:p>
          <a:p>
            <a:pPr lvl="1"/>
            <a:r>
              <a:rPr lang="en-US" altLang="zh-CN" dirty="0" err="1" smtClean="0"/>
              <a:t>Keil</a:t>
            </a:r>
            <a:endParaRPr lang="en-US" altLang="zh-CN" dirty="0"/>
          </a:p>
          <a:p>
            <a:r>
              <a:rPr lang="zh-CN" altLang="en-US" dirty="0"/>
              <a:t>调试工具</a:t>
            </a:r>
            <a:endParaRPr lang="en-US" altLang="zh-CN" dirty="0"/>
          </a:p>
          <a:p>
            <a:pPr lvl="1"/>
            <a:r>
              <a:rPr lang="en-US" altLang="zh-CN" dirty="0"/>
              <a:t>Keil</a:t>
            </a:r>
          </a:p>
          <a:p>
            <a:r>
              <a:rPr lang="zh-CN" altLang="en-US" dirty="0"/>
              <a:t>仿真工具</a:t>
            </a:r>
            <a:endParaRPr lang="en-US" altLang="zh-CN" dirty="0"/>
          </a:p>
          <a:p>
            <a:pPr lvl="1"/>
            <a:r>
              <a:rPr lang="en-US" altLang="zh-CN" dirty="0" err="1"/>
              <a:t>Modelsim</a:t>
            </a:r>
            <a:endParaRPr lang="en-US" altLang="zh-CN" dirty="0"/>
          </a:p>
          <a:p>
            <a:pPr lvl="1"/>
            <a:r>
              <a:rPr lang="en-US" altLang="zh-CN" dirty="0" err="1" smtClean="0"/>
              <a:t>Vivado</a:t>
            </a:r>
            <a:endParaRPr lang="en-US" altLang="zh-CN" dirty="0"/>
          </a:p>
          <a:p>
            <a:r>
              <a:rPr lang="zh-CN" altLang="en-US" dirty="0"/>
              <a:t>综合</a:t>
            </a:r>
            <a:r>
              <a:rPr lang="en-US" altLang="zh-CN" dirty="0"/>
              <a:t>/</a:t>
            </a:r>
            <a:r>
              <a:rPr lang="zh-CN" altLang="en-US" dirty="0"/>
              <a:t>实现工具</a:t>
            </a:r>
            <a:endParaRPr lang="en-US" altLang="zh-CN" dirty="0"/>
          </a:p>
          <a:p>
            <a:pPr lvl="1"/>
            <a:r>
              <a:rPr lang="en-US" altLang="zh-CN" dirty="0" err="1"/>
              <a:t>Vivado</a:t>
            </a:r>
            <a:endParaRPr lang="en-US" altLang="zh-CN" dirty="0"/>
          </a:p>
          <a:p>
            <a:pPr lvl="1"/>
            <a:r>
              <a:rPr lang="en-US" altLang="zh-CN" dirty="0"/>
              <a:t>Quartus Prime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1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软件编译工具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BCD133-2D04-4DC3-8888-934BA6E9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828" y="1690688"/>
            <a:ext cx="6772795" cy="3682590"/>
          </a:xfrm>
          <a:prstGeom prst="rect">
            <a:avLst/>
          </a:prstGeom>
        </p:spPr>
      </p:pic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210" y="5575516"/>
            <a:ext cx="3601273" cy="1282484"/>
          </a:xfrm>
        </p:spPr>
        <p:txBody>
          <a:bodyPr>
            <a:normAutofit/>
          </a:bodyPr>
          <a:lstStyle/>
          <a:p>
            <a:r>
              <a:rPr lang="en-US" altLang="zh-CN" dirty="0"/>
              <a:t>Keil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8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调试工具</a:t>
            </a:r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078"/>
            <a:ext cx="3601273" cy="1282484"/>
          </a:xfrm>
        </p:spPr>
        <p:txBody>
          <a:bodyPr>
            <a:normAutofit/>
          </a:bodyPr>
          <a:lstStyle/>
          <a:p>
            <a:r>
              <a:rPr lang="en-US" altLang="zh-CN" dirty="0"/>
              <a:t>Keil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63F04A-171F-464B-97D4-6F89F9865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232" y="1638616"/>
            <a:ext cx="9142972" cy="49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1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仿真工具</a:t>
            </a:r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078"/>
            <a:ext cx="8069451" cy="1282484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Modelsim</a:t>
            </a:r>
            <a:r>
              <a:rPr lang="en-US" altLang="zh-CN" dirty="0"/>
              <a:t> – INTEL FPGA Starter Edition 10.5b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3371E3-C8E9-47DD-B1D9-D791BBCE5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26" y="2011359"/>
            <a:ext cx="10397547" cy="45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</a:t>
            </a:r>
            <a:r>
              <a:rPr lang="en-US" altLang="zh-CN" dirty="0"/>
              <a:t>/</a:t>
            </a:r>
            <a:r>
              <a:rPr lang="zh-CN" altLang="en-US" dirty="0"/>
              <a:t>实现工具</a:t>
            </a:r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077"/>
            <a:ext cx="8069451" cy="2614361"/>
          </a:xfrm>
        </p:spPr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Quartus Prime</a:t>
            </a:r>
            <a:r>
              <a:rPr lang="zh-CN" altLang="en-US" dirty="0"/>
              <a:t>还是</a:t>
            </a:r>
            <a:r>
              <a:rPr lang="en-US" altLang="zh-CN" dirty="0" err="1"/>
              <a:t>Vivado</a:t>
            </a:r>
            <a:r>
              <a:rPr lang="zh-CN" altLang="en-US" dirty="0"/>
              <a:t>取决于你的板子</a:t>
            </a:r>
            <a:endParaRPr lang="en-US" altLang="zh-CN" dirty="0"/>
          </a:p>
          <a:p>
            <a:r>
              <a:rPr lang="zh-CN" altLang="en-US" dirty="0"/>
              <a:t>使用哪个版本的软件取决于你的</a:t>
            </a:r>
            <a:r>
              <a:rPr lang="en-US" altLang="zh-CN" dirty="0"/>
              <a:t>FPGA</a:t>
            </a:r>
            <a:r>
              <a:rPr lang="zh-CN" altLang="en-US" dirty="0"/>
              <a:t>型号</a:t>
            </a:r>
            <a:endParaRPr lang="en-US" altLang="zh-CN" dirty="0"/>
          </a:p>
          <a:p>
            <a:pPr lvl="1"/>
            <a:r>
              <a:rPr lang="en-US" altLang="zh-CN" dirty="0"/>
              <a:t>Quartus Prime 1x.x Lite</a:t>
            </a:r>
          </a:p>
          <a:p>
            <a:pPr lvl="1"/>
            <a:r>
              <a:rPr lang="en-US" altLang="zh-CN" dirty="0" err="1"/>
              <a:t>Vivado</a:t>
            </a:r>
            <a:r>
              <a:rPr lang="en-US" altLang="zh-CN" dirty="0"/>
              <a:t> 2018.x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75A31F-3F7E-4AC0-B108-A8E1E091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270" y="4116203"/>
            <a:ext cx="1076325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64053D-CBF7-4F78-A62F-09F820B1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63" y="4478153"/>
            <a:ext cx="1066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7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922B0-4D49-4349-AB5A-BE42FFA7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按键</a:t>
            </a:r>
            <a:r>
              <a:rPr lang="en-US" altLang="zh-CN" dirty="0" smtClean="0"/>
              <a:t>IP</a:t>
            </a:r>
            <a:r>
              <a:rPr lang="zh-CN" altLang="en-US" dirty="0" smtClean="0"/>
              <a:t>集成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7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F8B04-7339-475B-B11E-8533E35CC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ACD36-062C-440F-80B3-A2344BD8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3632"/>
            <a:ext cx="10515600" cy="4351338"/>
          </a:xfrm>
        </p:spPr>
        <p:txBody>
          <a:bodyPr/>
          <a:lstStyle/>
          <a:p>
            <a:r>
              <a:rPr lang="zh-CN" altLang="en-US" sz="3600" dirty="0"/>
              <a:t>背</a:t>
            </a:r>
            <a:r>
              <a:rPr lang="zh-CN" altLang="en-US" sz="3600" dirty="0" smtClean="0"/>
              <a:t>景知识</a:t>
            </a:r>
            <a:endParaRPr lang="en-US" altLang="zh-CN" sz="3600" dirty="0"/>
          </a:p>
          <a:p>
            <a:r>
              <a:rPr lang="zh-CN" altLang="en-US" sz="3600" dirty="0"/>
              <a:t>开发工具简介</a:t>
            </a:r>
            <a:endParaRPr lang="en-US" altLang="zh-CN" sz="3600" dirty="0"/>
          </a:p>
          <a:p>
            <a:r>
              <a:rPr lang="zh-CN" altLang="en-US" sz="3600" dirty="0" smtClean="0"/>
              <a:t>按键</a:t>
            </a:r>
            <a:r>
              <a:rPr lang="en-US" altLang="zh-CN" sz="3600" dirty="0" smtClean="0"/>
              <a:t>IP</a:t>
            </a:r>
            <a:r>
              <a:rPr lang="zh-CN" altLang="en-US" sz="3600" dirty="0" smtClean="0"/>
              <a:t>集成</a:t>
            </a:r>
            <a:endParaRPr lang="en-US" altLang="zh-CN" sz="3600" dirty="0" smtClean="0"/>
          </a:p>
          <a:p>
            <a:r>
              <a:rPr lang="zh-CN" altLang="en-US" sz="3600" dirty="0"/>
              <a:t>高</a:t>
            </a:r>
            <a:r>
              <a:rPr lang="zh-CN" altLang="en-US" sz="3600" dirty="0" smtClean="0"/>
              <a:t>级语言编程与中断服务函数设计</a:t>
            </a:r>
            <a:endParaRPr lang="en-US" altLang="zh-CN" sz="3600" dirty="0" smtClean="0"/>
          </a:p>
          <a:p>
            <a:r>
              <a:rPr lang="zh-CN" altLang="en-US" sz="3600" dirty="0" smtClean="0"/>
              <a:t>思考练习：</a:t>
            </a:r>
            <a:r>
              <a:rPr lang="en-US" altLang="zh-CN" sz="3600" dirty="0" smtClean="0"/>
              <a:t>GPIO</a:t>
            </a:r>
            <a:r>
              <a:rPr lang="zh-CN" altLang="en-US" sz="3600" dirty="0" smtClean="0"/>
              <a:t>驱动按键</a:t>
            </a:r>
            <a:endParaRPr lang="en-US" altLang="zh-CN" sz="3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79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4"/>
    </mc:Choice>
    <mc:Fallback xmlns="">
      <p:transition spd="slow" advTm="607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本次实验实现的</a:t>
            </a:r>
            <a:r>
              <a:rPr lang="en-US" altLang="zh-CN" dirty="0" err="1" smtClean="0"/>
              <a:t>SoC</a:t>
            </a:r>
            <a:endParaRPr lang="zh-CN" altLang="en-US" dirty="0"/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078"/>
            <a:ext cx="6043367" cy="12824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本次实验实现的</a:t>
            </a:r>
            <a:r>
              <a:rPr lang="en-US" altLang="zh-CN" dirty="0" err="1" smtClean="0"/>
              <a:t>SoC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92371" y="2201720"/>
            <a:ext cx="18902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168165" y="2107451"/>
            <a:ext cx="198102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386" y="2247439"/>
            <a:ext cx="7014430" cy="42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按键驱动原理</a:t>
            </a:r>
            <a:endParaRPr lang="zh-CN" altLang="en-US" dirty="0"/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078"/>
            <a:ext cx="3601273" cy="12824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独立按键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92371" y="2201720"/>
            <a:ext cx="18902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716951" y="2355298"/>
            <a:ext cx="6959749" cy="31060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51059" y="2039913"/>
            <a:ext cx="4554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按键驱动流程：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检</a:t>
            </a:r>
            <a:r>
              <a:rPr lang="zh-CN" altLang="en-US" dirty="0" smtClean="0"/>
              <a:t>测到按键按下（即检测到有效电平）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消</a:t>
            </a:r>
            <a:r>
              <a:rPr lang="zh-CN" altLang="en-US" dirty="0" smtClean="0"/>
              <a:t>抖，即等待检测到的电平稳定，再检测电平（常用方法：延迟法、连续有效法）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输</a:t>
            </a:r>
            <a:r>
              <a:rPr lang="zh-CN" altLang="en-US" dirty="0" smtClean="0"/>
              <a:t>出按键有效脉冲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8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按键驱动原理</a:t>
            </a:r>
            <a:endParaRPr lang="zh-CN" altLang="en-US" dirty="0"/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078"/>
            <a:ext cx="3601273" cy="1282484"/>
          </a:xfrm>
        </p:spPr>
        <p:txBody>
          <a:bodyPr>
            <a:normAutofit/>
          </a:bodyPr>
          <a:lstStyle/>
          <a:p>
            <a:r>
              <a:rPr lang="zh-CN" altLang="en-US" dirty="0"/>
              <a:t>矩</a:t>
            </a:r>
            <a:r>
              <a:rPr lang="zh-CN" altLang="en-US" dirty="0" smtClean="0"/>
              <a:t>阵键盘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92371" y="2201720"/>
            <a:ext cx="18902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038850" y="2943607"/>
            <a:ext cx="4554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将矩阵键盘改成独立按键使用：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行信号只有一行有效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列信号正常检测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359709" y="2134932"/>
            <a:ext cx="5157632" cy="42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3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75" y="-6850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将按键</a:t>
            </a:r>
            <a:r>
              <a:rPr lang="en-US" altLang="zh-CN" dirty="0" smtClean="0"/>
              <a:t>IP</a:t>
            </a:r>
            <a:r>
              <a:rPr lang="zh-CN" altLang="en-US" dirty="0" smtClean="0"/>
              <a:t>的输出信号接入到</a:t>
            </a:r>
            <a:r>
              <a:rPr lang="en-US" altLang="zh-CN" dirty="0" smtClean="0"/>
              <a:t>IRQ</a:t>
            </a:r>
            <a:r>
              <a:rPr lang="zh-CN" altLang="en-US" dirty="0" smtClean="0"/>
              <a:t>中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92371" y="2201720"/>
            <a:ext cx="189022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0188" y="1443841"/>
            <a:ext cx="74138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assign row = 4'b1110;</a:t>
            </a:r>
          </a:p>
          <a:p>
            <a:r>
              <a:rPr lang="en-US" altLang="zh-CN" sz="2400" dirty="0"/>
              <a:t>wire [3:0] </a:t>
            </a:r>
            <a:r>
              <a:rPr lang="en-US" altLang="zh-CN" sz="2400" dirty="0" err="1"/>
              <a:t>key_interrupt</a:t>
            </a:r>
            <a:r>
              <a:rPr lang="en-US" altLang="zh-CN" sz="2400" dirty="0"/>
              <a:t>;</a:t>
            </a:r>
          </a:p>
          <a:p>
            <a:endParaRPr lang="en-US" altLang="zh-CN" sz="2400" dirty="0"/>
          </a:p>
          <a:p>
            <a:r>
              <a:rPr lang="en-US" altLang="zh-CN" sz="2400" dirty="0"/>
              <a:t>Keyboard kb(</a:t>
            </a:r>
          </a:p>
          <a:p>
            <a:r>
              <a:rPr lang="en-US" altLang="zh-CN" sz="2400" dirty="0"/>
              <a:t>    .HCLK(</a:t>
            </a:r>
            <a:r>
              <a:rPr lang="en-US" altLang="zh-CN" sz="2400" dirty="0" err="1"/>
              <a:t>clk</a:t>
            </a:r>
            <a:r>
              <a:rPr lang="en-US" altLang="zh-CN" sz="2400" dirty="0"/>
              <a:t>),</a:t>
            </a:r>
          </a:p>
          <a:p>
            <a:r>
              <a:rPr lang="en-US" altLang="zh-CN" sz="2400" dirty="0"/>
              <a:t>    .</a:t>
            </a:r>
            <a:r>
              <a:rPr lang="en-US" altLang="zh-CN" sz="2400" dirty="0" err="1"/>
              <a:t>HRESETn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RSTn</a:t>
            </a:r>
            <a:r>
              <a:rPr lang="en-US" altLang="zh-CN" sz="2400" dirty="0"/>
              <a:t>),</a:t>
            </a:r>
          </a:p>
          <a:p>
            <a:r>
              <a:rPr lang="en-US" altLang="zh-CN" sz="2400" dirty="0"/>
              <a:t>    .col(col),</a:t>
            </a:r>
          </a:p>
          <a:p>
            <a:r>
              <a:rPr lang="en-US" altLang="zh-CN" sz="2400" dirty="0"/>
              <a:t>    .</a:t>
            </a:r>
            <a:r>
              <a:rPr lang="en-US" altLang="zh-CN" sz="2400" dirty="0" err="1"/>
              <a:t>key_interrupt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key_interrupt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    );</a:t>
            </a:r>
          </a:p>
          <a:p>
            <a:endParaRPr lang="en-US" altLang="zh-CN" sz="2400" dirty="0"/>
          </a:p>
          <a:p>
            <a:r>
              <a:rPr lang="en-US" altLang="zh-CN" sz="2400" dirty="0"/>
              <a:t>wire [31:0] IRQ;</a:t>
            </a:r>
          </a:p>
          <a:p>
            <a:r>
              <a:rPr lang="en-US" altLang="zh-CN" sz="2400" dirty="0"/>
              <a:t>/*Connect the IRQ with keyboard*/</a:t>
            </a:r>
          </a:p>
          <a:p>
            <a:r>
              <a:rPr lang="en-US" altLang="zh-CN" sz="2400" dirty="0" smtClean="0"/>
              <a:t>assign </a:t>
            </a:r>
            <a:r>
              <a:rPr lang="en-US" altLang="zh-CN" sz="2400" dirty="0"/>
              <a:t>IRQ = {28'b0,key_interrupt};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462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922B0-4D49-4349-AB5A-BE42FFA7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 smtClean="0"/>
              <a:t>语言编程与中断服务函数设计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74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4" y="1"/>
            <a:ext cx="10515600" cy="1197204"/>
          </a:xfrm>
        </p:spPr>
        <p:txBody>
          <a:bodyPr/>
          <a:lstStyle/>
          <a:p>
            <a:r>
              <a:rPr lang="en-US" altLang="zh-CN" dirty="0" err="1" smtClean="0"/>
              <a:t>Keil</a:t>
            </a:r>
            <a:r>
              <a:rPr lang="zh-CN" altLang="en-US" dirty="0" smtClean="0"/>
              <a:t>编写外设驱动软件</a:t>
            </a:r>
            <a:endParaRPr lang="zh-CN" altLang="en-US" dirty="0"/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92786"/>
            <a:ext cx="3601273" cy="51949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语言编程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48" y="1512277"/>
            <a:ext cx="7423282" cy="25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0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4" y="1"/>
            <a:ext cx="10515600" cy="1197204"/>
          </a:xfrm>
        </p:spPr>
        <p:txBody>
          <a:bodyPr/>
          <a:lstStyle/>
          <a:p>
            <a:r>
              <a:rPr lang="en-US" altLang="zh-CN" dirty="0" err="1" smtClean="0"/>
              <a:t>Keil</a:t>
            </a:r>
            <a:r>
              <a:rPr lang="zh-CN" altLang="en-US" dirty="0" smtClean="0"/>
              <a:t>编写外设驱动软件</a:t>
            </a:r>
            <a:endParaRPr lang="zh-CN" altLang="en-US" dirty="0"/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92786"/>
            <a:ext cx="3601273" cy="51949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语言编程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4" y="1512277"/>
            <a:ext cx="6797629" cy="377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673" y="992786"/>
            <a:ext cx="5326842" cy="29720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73" y="4166406"/>
            <a:ext cx="2241631" cy="26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4" y="1"/>
            <a:ext cx="10515600" cy="1197204"/>
          </a:xfrm>
        </p:spPr>
        <p:txBody>
          <a:bodyPr/>
          <a:lstStyle/>
          <a:p>
            <a:r>
              <a:rPr lang="en-US" altLang="zh-CN" dirty="0" err="1" smtClean="0"/>
              <a:t>Keil</a:t>
            </a:r>
            <a:r>
              <a:rPr lang="zh-CN" altLang="en-US" dirty="0" smtClean="0"/>
              <a:t>编写外设驱动软件</a:t>
            </a:r>
            <a:endParaRPr lang="zh-CN" altLang="en-US" dirty="0"/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92786"/>
            <a:ext cx="4711617" cy="51949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外设驱动的</a:t>
            </a:r>
            <a:r>
              <a:rPr lang="en-US" altLang="zh-CN" dirty="0" smtClean="0"/>
              <a:t>C</a:t>
            </a:r>
            <a:r>
              <a:rPr lang="zh-CN" altLang="en-US" dirty="0"/>
              <a:t>语</a:t>
            </a:r>
            <a:r>
              <a:rPr lang="zh-CN" altLang="en-US" dirty="0" smtClean="0"/>
              <a:t>言</a:t>
            </a:r>
            <a:r>
              <a:rPr lang="zh-CN" altLang="en-US" dirty="0"/>
              <a:t>程序</a:t>
            </a:r>
          </a:p>
        </p:txBody>
      </p:sp>
      <p:sp>
        <p:nvSpPr>
          <p:cNvPr id="6" name="矩形 5"/>
          <p:cNvSpPr/>
          <p:nvPr/>
        </p:nvSpPr>
        <p:spPr>
          <a:xfrm>
            <a:off x="797169" y="1692286"/>
            <a:ext cx="6139962" cy="323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//INTERRUPT DEF</a:t>
            </a:r>
          </a:p>
          <a:p>
            <a:r>
              <a:rPr lang="zh-CN" altLang="en-US" dirty="0"/>
              <a:t>#define NVIC_CTRL_ADDR (*(volatile unsigned *)0xe000e100)</a:t>
            </a:r>
          </a:p>
          <a:p>
            <a:endParaRPr lang="zh-CN" altLang="en-US" dirty="0"/>
          </a:p>
          <a:p>
            <a:r>
              <a:rPr lang="zh-CN" altLang="en-US" dirty="0"/>
              <a:t>//WATERLIGHT DEF</a:t>
            </a:r>
          </a:p>
          <a:p>
            <a:r>
              <a:rPr lang="zh-CN" altLang="en-US" dirty="0"/>
              <a:t>typedef struct{</a:t>
            </a:r>
          </a:p>
          <a:p>
            <a:r>
              <a:rPr lang="zh-CN" altLang="en-US" dirty="0"/>
              <a:t>    volatile uint32_t Waterlight_MODE;</a:t>
            </a:r>
          </a:p>
          <a:p>
            <a:r>
              <a:rPr lang="zh-CN" altLang="en-US" dirty="0"/>
              <a:t>    volatile uint32_t Waterlight_SPEED; </a:t>
            </a:r>
          </a:p>
          <a:p>
            <a:r>
              <a:rPr lang="zh-CN" altLang="en-US" dirty="0"/>
              <a:t>}WaterLightType;</a:t>
            </a:r>
          </a:p>
          <a:p>
            <a:endParaRPr lang="zh-CN" altLang="en-US" dirty="0"/>
          </a:p>
          <a:p>
            <a:r>
              <a:rPr lang="zh-CN" altLang="en-US" dirty="0"/>
              <a:t>#define WaterLight_BASE 0x40000000</a:t>
            </a:r>
          </a:p>
          <a:p>
            <a:r>
              <a:rPr lang="zh-CN" altLang="en-US" dirty="0"/>
              <a:t>#define WaterLight ((WaterLightType *)WaterLight_BASE)</a:t>
            </a:r>
          </a:p>
        </p:txBody>
      </p:sp>
      <p:sp>
        <p:nvSpPr>
          <p:cNvPr id="10" name="矩形 9"/>
          <p:cNvSpPr/>
          <p:nvPr/>
        </p:nvSpPr>
        <p:spPr>
          <a:xfrm>
            <a:off x="5035062" y="30618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//0X40000000 </a:t>
            </a:r>
            <a:r>
              <a:rPr lang="en-US" altLang="zh-CN" dirty="0" err="1"/>
              <a:t>WaterLight</a:t>
            </a:r>
            <a:r>
              <a:rPr lang="en-US" altLang="zh-CN" dirty="0"/>
              <a:t> MODE</a:t>
            </a:r>
          </a:p>
          <a:p>
            <a:r>
              <a:rPr lang="en-US" altLang="zh-CN" dirty="0"/>
              <a:t>//0x40000004 </a:t>
            </a:r>
            <a:r>
              <a:rPr lang="en-US" altLang="zh-CN" dirty="0" err="1"/>
              <a:t>WaterLight</a:t>
            </a:r>
            <a:r>
              <a:rPr lang="en-US" altLang="zh-CN" dirty="0"/>
              <a:t> SPEED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34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4" y="1"/>
            <a:ext cx="10515600" cy="1197204"/>
          </a:xfrm>
        </p:spPr>
        <p:txBody>
          <a:bodyPr/>
          <a:lstStyle/>
          <a:p>
            <a:r>
              <a:rPr lang="en-US" altLang="zh-CN" dirty="0" err="1" smtClean="0"/>
              <a:t>Modelsim</a:t>
            </a:r>
            <a:r>
              <a:rPr lang="zh-CN" altLang="en-US" dirty="0"/>
              <a:t>仿真</a:t>
            </a:r>
          </a:p>
        </p:txBody>
      </p:sp>
      <p:sp>
        <p:nvSpPr>
          <p:cNvPr id="5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10" y="1280846"/>
            <a:ext cx="11416645" cy="261436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见</a:t>
            </a:r>
            <a:r>
              <a:rPr lang="en-US" altLang="zh-CN" dirty="0" err="1" smtClean="0"/>
              <a:t>ModelSim</a:t>
            </a:r>
            <a:r>
              <a:rPr lang="zh-CN" altLang="en-US" dirty="0" smtClean="0"/>
              <a:t>界面和</a:t>
            </a:r>
            <a:r>
              <a:rPr lang="en-US" altLang="zh-CN" dirty="0" err="1" smtClean="0"/>
              <a:t>testbench</a:t>
            </a:r>
            <a:r>
              <a:rPr lang="zh-CN" altLang="en-US" dirty="0" smtClean="0"/>
              <a:t>文件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3824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4" y="1"/>
            <a:ext cx="10515600" cy="1197204"/>
          </a:xfrm>
        </p:spPr>
        <p:txBody>
          <a:bodyPr/>
          <a:lstStyle/>
          <a:p>
            <a:r>
              <a:rPr lang="zh-CN" altLang="en-US" dirty="0" smtClean="0"/>
              <a:t>使用开发板验证</a:t>
            </a:r>
            <a:r>
              <a:rPr lang="en-US" altLang="zh-CN" dirty="0" smtClean="0"/>
              <a:t>IP</a:t>
            </a:r>
            <a:r>
              <a:rPr lang="zh-CN" altLang="en-US" dirty="0" smtClean="0"/>
              <a:t>工程</a:t>
            </a:r>
            <a:endParaRPr lang="zh-CN" altLang="en-US" dirty="0"/>
          </a:p>
        </p:txBody>
      </p:sp>
      <p:sp>
        <p:nvSpPr>
          <p:cNvPr id="5" name="内容占位符 15">
            <a:extLst>
              <a:ext uri="{FF2B5EF4-FFF2-40B4-BE49-F238E27FC236}">
                <a16:creationId xmlns:a16="http://schemas.microsoft.com/office/drawing/2014/main" id="{6E61C31C-58A8-44D4-8235-09FD2DEB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10" y="1280846"/>
            <a:ext cx="11416645" cy="261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见</a:t>
            </a:r>
            <a:r>
              <a:rPr lang="en-US" altLang="zh-CN" dirty="0" smtClean="0"/>
              <a:t>VIVADO</a:t>
            </a:r>
            <a:r>
              <a:rPr lang="zh-CN" altLang="en-US" dirty="0" smtClean="0"/>
              <a:t>界面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5383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449B0-5D64-4C5E-952B-F7CBAE36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</a:t>
            </a:r>
            <a:r>
              <a:rPr lang="zh-CN" altLang="en-US" dirty="0" smtClean="0"/>
              <a:t>景知识介绍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92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"/>
    </mc:Choice>
    <mc:Fallback xmlns="">
      <p:transition spd="slow" advTm="44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922B0-4D49-4349-AB5A-BE42FFA7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GPIO</a:t>
            </a:r>
            <a:r>
              <a:rPr lang="zh-CN" altLang="en-US" dirty="0" smtClean="0"/>
              <a:t>驱动按键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244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8" y="82321"/>
            <a:ext cx="10515600" cy="1325563"/>
          </a:xfrm>
        </p:spPr>
        <p:txBody>
          <a:bodyPr/>
          <a:lstStyle/>
          <a:p>
            <a:r>
              <a:rPr lang="zh-CN" altLang="en-US" dirty="0"/>
              <a:t>硬</a:t>
            </a:r>
            <a:r>
              <a:rPr lang="zh-CN" altLang="en-US" dirty="0" smtClean="0"/>
              <a:t>件准备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-3659239" y="3176832"/>
            <a:ext cx="214790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257890"/>
              </p:ext>
            </p:extLst>
          </p:nvPr>
        </p:nvGraphicFramePr>
        <p:xfrm>
          <a:off x="1962809" y="1300628"/>
          <a:ext cx="7334054" cy="450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Visio" r:id="rId4" imgW="8739963" imgH="5364591" progId="Visio.Drawing.15">
                  <p:embed/>
                </p:oleObj>
              </mc:Choice>
              <mc:Fallback>
                <p:oleObj name="Visio" r:id="rId4" imgW="8739963" imgH="5364591" progId="Visio.Drawing.15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809" y="1300628"/>
                        <a:ext cx="7334054" cy="45037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58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8" y="82321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软件准备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-3659239" y="3176832"/>
            <a:ext cx="214790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2377" y="1210235"/>
            <a:ext cx="10730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根据</a:t>
            </a:r>
            <a:r>
              <a:rPr lang="en-US" altLang="zh-CN" dirty="0" err="1" smtClean="0"/>
              <a:t>SoC</a:t>
            </a:r>
            <a:r>
              <a:rPr lang="zh-CN" altLang="en-US" dirty="0" smtClean="0"/>
              <a:t>系统，模仿刚才介绍的硬件流水灯驱动编程方式，编写</a:t>
            </a:r>
            <a:r>
              <a:rPr lang="en-US" altLang="zh-CN" dirty="0" smtClean="0"/>
              <a:t>GPIO</a:t>
            </a:r>
            <a:r>
              <a:rPr lang="zh-CN" altLang="en-US" dirty="0" smtClean="0"/>
              <a:t>模块的驱动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7" y="2011893"/>
            <a:ext cx="5844601" cy="30800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222" y="2184688"/>
            <a:ext cx="3954953" cy="30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8" y="82321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软件准备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-3659239" y="3176832"/>
            <a:ext cx="214790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2377" y="1210235"/>
            <a:ext cx="10730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根据按键驱动的编写原理，编写按键驱动程序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279" y="1739152"/>
            <a:ext cx="5194143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1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F6CCB12-0AA3-474B-AC31-B8B399EC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17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022"/>
          </a:xfrm>
        </p:spPr>
        <p:txBody>
          <a:bodyPr>
            <a:normAutofit/>
          </a:bodyPr>
          <a:lstStyle/>
          <a:p>
            <a:r>
              <a:rPr lang="zh-CN" altLang="en-US" dirty="0"/>
              <a:t>参考文档</a:t>
            </a:r>
            <a:endParaRPr lang="en-US" altLang="zh-CN" dirty="0"/>
          </a:p>
          <a:p>
            <a:pPr lvl="1"/>
            <a:r>
              <a:rPr lang="en-US" altLang="zh-CN" i="1" dirty="0" smtClean="0"/>
              <a:t>Cortex™-M System Design Kit Technical Reference Manua</a:t>
            </a:r>
            <a:r>
              <a:rPr lang="en-US" altLang="zh-CN" dirty="0" smtClean="0"/>
              <a:t>l</a:t>
            </a:r>
          </a:p>
          <a:p>
            <a:pPr lvl="1"/>
            <a:r>
              <a:rPr lang="en-US" altLang="zh-CN" i="1" dirty="0" smtClean="0"/>
              <a:t>AMBA </a:t>
            </a:r>
            <a:r>
              <a:rPr lang="en-US" altLang="zh-CN" i="1" dirty="0"/>
              <a:t>3 AHB Lite Protocol Specification</a:t>
            </a:r>
          </a:p>
          <a:p>
            <a:pPr lvl="1"/>
            <a:r>
              <a:rPr lang="en-US" altLang="zh-CN" i="1" dirty="0" smtClean="0"/>
              <a:t>Multi-layer </a:t>
            </a:r>
            <a:r>
              <a:rPr lang="en-US" altLang="zh-CN" i="1" dirty="0"/>
              <a:t>AHB Overview</a:t>
            </a:r>
          </a:p>
          <a:p>
            <a:pPr lvl="1"/>
            <a:r>
              <a:rPr lang="en-US" altLang="zh-CN" i="1" dirty="0" smtClean="0"/>
              <a:t>ARMv6-M </a:t>
            </a:r>
            <a:r>
              <a:rPr lang="en-US" altLang="zh-CN" i="1" dirty="0"/>
              <a:t>Architecture Reference Manual</a:t>
            </a:r>
          </a:p>
          <a:p>
            <a:pPr lvl="1"/>
            <a:r>
              <a:rPr lang="fr-FR" altLang="zh-CN" i="1" dirty="0" smtClean="0"/>
              <a:t>Cortex-M</a:t>
            </a:r>
            <a:r>
              <a:rPr lang="en-US" altLang="zh-CN" i="1" dirty="0" smtClean="0"/>
              <a:t>0 </a:t>
            </a:r>
            <a:r>
              <a:rPr lang="fr-FR" altLang="zh-CN" i="1" dirty="0" smtClean="0"/>
              <a:t>Devices </a:t>
            </a:r>
            <a:r>
              <a:rPr lang="fr-FR" altLang="zh-CN" i="1" dirty="0"/>
              <a:t>Generic User Guide</a:t>
            </a:r>
          </a:p>
          <a:p>
            <a:pPr lvl="1"/>
            <a:r>
              <a:rPr lang="en-US" altLang="zh-CN" i="1" dirty="0" smtClean="0"/>
              <a:t>ARM Cortex-M0 </a:t>
            </a:r>
            <a:r>
              <a:rPr lang="en-US" altLang="zh-CN" i="1" dirty="0"/>
              <a:t>Processor Technical Reference Manual</a:t>
            </a:r>
          </a:p>
          <a:p>
            <a:pPr lvl="1"/>
            <a:r>
              <a:rPr lang="en-US" altLang="zh-CN" i="1" dirty="0"/>
              <a:t>Simulation Quick-Start for </a:t>
            </a:r>
            <a:r>
              <a:rPr lang="en-US" altLang="zh-CN" i="1" dirty="0" err="1"/>
              <a:t>ModelSim</a:t>
            </a:r>
            <a:r>
              <a:rPr lang="en-US" altLang="zh-CN" i="1" dirty="0"/>
              <a:t>-Intel FPGA Edition</a:t>
            </a:r>
          </a:p>
          <a:p>
            <a:pPr lvl="1"/>
            <a:r>
              <a:rPr lang="en-US" altLang="zh-CN" i="1" dirty="0" err="1"/>
              <a:t>Vivado</a:t>
            </a:r>
            <a:r>
              <a:rPr lang="en-US" altLang="zh-CN" i="1" dirty="0"/>
              <a:t> Design Suite User Guide</a:t>
            </a:r>
          </a:p>
          <a:p>
            <a:pPr lvl="1"/>
            <a:r>
              <a:rPr lang="en-US" altLang="zh-CN" i="1" dirty="0"/>
              <a:t>Intel Quartus Prime Pro Edition User </a:t>
            </a:r>
            <a:r>
              <a:rPr lang="en-US" altLang="zh-CN" i="1" dirty="0" smtClean="0"/>
              <a:t>Guide</a:t>
            </a:r>
          </a:p>
          <a:p>
            <a:pPr lvl="1"/>
            <a:r>
              <a:rPr lang="en-US" altLang="zh-CN" i="1" dirty="0" smtClean="0"/>
              <a:t>Cortex-M0</a:t>
            </a:r>
            <a:r>
              <a:rPr lang="zh-CN" altLang="en-US" i="1" dirty="0" smtClean="0"/>
              <a:t>与</a:t>
            </a:r>
            <a:r>
              <a:rPr lang="en-US" altLang="zh-CN" i="1" dirty="0"/>
              <a:t>C</a:t>
            </a:r>
            <a:r>
              <a:rPr lang="en-US" altLang="zh-CN" i="1" dirty="0" smtClean="0"/>
              <a:t>ortex-M0</a:t>
            </a:r>
            <a:r>
              <a:rPr lang="en-US" altLang="zh-CN" i="1" dirty="0" smtClean="0"/>
              <a:t>+</a:t>
            </a:r>
            <a:r>
              <a:rPr lang="zh-CN" altLang="en-US" i="1" dirty="0" smtClean="0"/>
              <a:t>权威指南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9846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Cortex-M0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613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Cortex-M0</a:t>
            </a:r>
            <a:r>
              <a:rPr lang="zh-CN" altLang="en-US" dirty="0" smtClean="0"/>
              <a:t>架构图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934" y="2341756"/>
            <a:ext cx="7714291" cy="29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2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5" y="-848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Cortex-M0</a:t>
            </a:r>
            <a:r>
              <a:rPr lang="zh-CN" altLang="en-US" dirty="0" smtClean="0"/>
              <a:t>架构的异常介绍</a:t>
            </a: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5" y="950984"/>
            <a:ext cx="10515600" cy="516131"/>
          </a:xfrm>
        </p:spPr>
        <p:txBody>
          <a:bodyPr>
            <a:normAutofit/>
          </a:bodyPr>
          <a:lstStyle/>
          <a:p>
            <a:r>
              <a:rPr lang="zh-CN" altLang="en-US" dirty="0"/>
              <a:t>异</a:t>
            </a:r>
            <a:r>
              <a:rPr lang="zh-CN" altLang="en-US" dirty="0" smtClean="0"/>
              <a:t>常向量表介绍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14" y="1317083"/>
            <a:ext cx="9029847" cy="50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5" y="-848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NVIC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5" y="950984"/>
            <a:ext cx="10515600" cy="516131"/>
          </a:xfrm>
        </p:spPr>
        <p:txBody>
          <a:bodyPr>
            <a:normAutofit/>
          </a:bodyPr>
          <a:lstStyle/>
          <a:p>
            <a:r>
              <a:rPr lang="zh-CN" altLang="en-US" dirty="0"/>
              <a:t>嵌</a:t>
            </a:r>
            <a:r>
              <a:rPr lang="zh-CN" altLang="en-US" dirty="0" smtClean="0"/>
              <a:t>套中断向量控制器（</a:t>
            </a:r>
            <a:r>
              <a:rPr lang="en-US" altLang="zh-CN" dirty="0" smtClean="0"/>
              <a:t>NVIC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905607" y="1387911"/>
            <a:ext cx="385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特点：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灵活的中断管理；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嵌套中断支持； 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异常向量入口； 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中断屏蔽（</a:t>
            </a:r>
            <a:r>
              <a:rPr lang="en-US" altLang="zh-CN" dirty="0" smtClean="0"/>
              <a:t>PRIMASK</a:t>
            </a:r>
            <a:r>
              <a:rPr lang="zh-CN" altLang="en-US" dirty="0" smtClean="0"/>
              <a:t>寄存器）。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01758" y="1422860"/>
            <a:ext cx="6142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以通过写入</a:t>
            </a:r>
            <a:r>
              <a:rPr lang="en-US" altLang="zh-CN" dirty="0" smtClean="0"/>
              <a:t>NVIC</a:t>
            </a:r>
            <a:r>
              <a:rPr lang="zh-CN" altLang="en-US" dirty="0" smtClean="0"/>
              <a:t>中寄存器的值，实现以下功能：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zh-CN" dirty="0"/>
              <a:t>使能或者禁止每个中断</a:t>
            </a:r>
            <a:r>
              <a:rPr lang="zh-CN" altLang="zh-CN" dirty="0" smtClean="0"/>
              <a:t>；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zh-CN" altLang="zh-CN" dirty="0" smtClean="0"/>
              <a:t>定</a:t>
            </a:r>
            <a:r>
              <a:rPr lang="zh-CN" altLang="zh-CN" dirty="0"/>
              <a:t>义每个中断和一些系统异常的优先级；</a:t>
            </a:r>
          </a:p>
          <a:p>
            <a:pPr marL="342900" indent="-342900">
              <a:buAutoNum type="arabicPeriod"/>
            </a:pPr>
            <a:r>
              <a:rPr lang="zh-CN" altLang="zh-CN" dirty="0" smtClean="0"/>
              <a:t>使</a:t>
            </a:r>
            <a:r>
              <a:rPr lang="zh-CN" altLang="zh-CN" dirty="0"/>
              <a:t>能软件访问每个中断的挂起状态，其中包括软件设置挂起状态以及触发中断的功能。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86023"/>
              </p:ext>
            </p:extLst>
          </p:nvPr>
        </p:nvGraphicFramePr>
        <p:xfrm>
          <a:off x="1345224" y="2890122"/>
          <a:ext cx="9513276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925">
                  <a:extLst>
                    <a:ext uri="{9D8B030D-6E8A-4147-A177-3AD203B41FA5}">
                      <a16:colId xmlns:a16="http://schemas.microsoft.com/office/drawing/2014/main" val="748315905"/>
                    </a:ext>
                  </a:extLst>
                </a:gridCol>
                <a:gridCol w="847110">
                  <a:extLst>
                    <a:ext uri="{9D8B030D-6E8A-4147-A177-3AD203B41FA5}">
                      <a16:colId xmlns:a16="http://schemas.microsoft.com/office/drawing/2014/main" val="3265443260"/>
                    </a:ext>
                  </a:extLst>
                </a:gridCol>
                <a:gridCol w="733207">
                  <a:extLst>
                    <a:ext uri="{9D8B030D-6E8A-4147-A177-3AD203B41FA5}">
                      <a16:colId xmlns:a16="http://schemas.microsoft.com/office/drawing/2014/main" val="3083651749"/>
                    </a:ext>
                  </a:extLst>
                </a:gridCol>
                <a:gridCol w="1392796">
                  <a:extLst>
                    <a:ext uri="{9D8B030D-6E8A-4147-A177-3AD203B41FA5}">
                      <a16:colId xmlns:a16="http://schemas.microsoft.com/office/drawing/2014/main" val="931678447"/>
                    </a:ext>
                  </a:extLst>
                </a:gridCol>
                <a:gridCol w="4985238">
                  <a:extLst>
                    <a:ext uri="{9D8B030D-6E8A-4147-A177-3AD203B41FA5}">
                      <a16:colId xmlns:a16="http://schemas.microsoft.com/office/drawing/2014/main" val="1410877053"/>
                    </a:ext>
                  </a:extLst>
                </a:gridCol>
              </a:tblGrid>
              <a:tr h="243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地址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类型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复位值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描 </a:t>
                      </a:r>
                      <a:r>
                        <a:rPr lang="en-US" sz="1600" kern="100" dirty="0">
                          <a:effectLst/>
                        </a:rPr>
                        <a:t>   </a:t>
                      </a:r>
                      <a:r>
                        <a:rPr lang="zh-CN" sz="1600" kern="100" dirty="0">
                          <a:effectLst/>
                        </a:rPr>
                        <a:t>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4454828"/>
                  </a:ext>
                </a:extLst>
              </a:tr>
              <a:tr h="1386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0xE00E100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SETENA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R/W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0x00000000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设置中断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到</a:t>
                      </a:r>
                      <a:r>
                        <a:rPr lang="en-US" sz="1600" kern="100" dirty="0">
                          <a:effectLst/>
                        </a:rPr>
                        <a:t>31</a:t>
                      </a:r>
                      <a:r>
                        <a:rPr lang="zh-CN" sz="1600" kern="100" dirty="0">
                          <a:effectLst/>
                        </a:rPr>
                        <a:t>的使能，写入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将寄存器的位置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代表使能，写入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无效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Bit[0]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#0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#16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Bit[1]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#1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#17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…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Bit[31]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#31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#47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读出值表示当前中断使能状态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00582"/>
                  </a:ext>
                </a:extLst>
              </a:tr>
              <a:tr h="1386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0xE00E180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CLRENA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R/W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0x00000000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清零中断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到</a:t>
                      </a:r>
                      <a:r>
                        <a:rPr lang="en-US" sz="1600" kern="100" dirty="0">
                          <a:effectLst/>
                        </a:rPr>
                        <a:t>31</a:t>
                      </a:r>
                      <a:r>
                        <a:rPr lang="zh-CN" sz="1600" kern="100" dirty="0">
                          <a:effectLst/>
                        </a:rPr>
                        <a:t>的使能，写入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将寄存器的位置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代表禁止中断，写入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无效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Bit[0]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#0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#16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Bit[1]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#1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#17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…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Bit[31]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#31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#47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读出值表示当前中断使能状态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3067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86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5" y="-848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NVIC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5" y="950984"/>
            <a:ext cx="10515600" cy="516131"/>
          </a:xfrm>
        </p:spPr>
        <p:txBody>
          <a:bodyPr>
            <a:normAutofit/>
          </a:bodyPr>
          <a:lstStyle/>
          <a:p>
            <a:r>
              <a:rPr lang="zh-CN" altLang="en-US" dirty="0"/>
              <a:t>嵌</a:t>
            </a:r>
            <a:r>
              <a:rPr lang="zh-CN" altLang="en-US" dirty="0" smtClean="0"/>
              <a:t>套中断向量控制器（</a:t>
            </a:r>
            <a:r>
              <a:rPr lang="en-US" altLang="zh-CN" dirty="0" smtClean="0"/>
              <a:t>NVIC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87433"/>
              </p:ext>
            </p:extLst>
          </p:nvPr>
        </p:nvGraphicFramePr>
        <p:xfrm>
          <a:off x="1616316" y="1555038"/>
          <a:ext cx="8783517" cy="4617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7285">
                  <a:extLst>
                    <a:ext uri="{9D8B030D-6E8A-4147-A177-3AD203B41FA5}">
                      <a16:colId xmlns:a16="http://schemas.microsoft.com/office/drawing/2014/main" val="2958785749"/>
                    </a:ext>
                  </a:extLst>
                </a:gridCol>
                <a:gridCol w="1187562">
                  <a:extLst>
                    <a:ext uri="{9D8B030D-6E8A-4147-A177-3AD203B41FA5}">
                      <a16:colId xmlns:a16="http://schemas.microsoft.com/office/drawing/2014/main" val="2345596329"/>
                    </a:ext>
                  </a:extLst>
                </a:gridCol>
                <a:gridCol w="1027881">
                  <a:extLst>
                    <a:ext uri="{9D8B030D-6E8A-4147-A177-3AD203B41FA5}">
                      <a16:colId xmlns:a16="http://schemas.microsoft.com/office/drawing/2014/main" val="2891103980"/>
                    </a:ext>
                  </a:extLst>
                </a:gridCol>
                <a:gridCol w="1180160">
                  <a:extLst>
                    <a:ext uri="{9D8B030D-6E8A-4147-A177-3AD203B41FA5}">
                      <a16:colId xmlns:a16="http://schemas.microsoft.com/office/drawing/2014/main" val="2016310672"/>
                    </a:ext>
                  </a:extLst>
                </a:gridCol>
                <a:gridCol w="4260629">
                  <a:extLst>
                    <a:ext uri="{9D8B030D-6E8A-4147-A177-3AD203B41FA5}">
                      <a16:colId xmlns:a16="http://schemas.microsoft.com/office/drawing/2014/main" val="2796222741"/>
                    </a:ext>
                  </a:extLst>
                </a:gridCol>
              </a:tblGrid>
              <a:tr h="2715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地址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类型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复位值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 </a:t>
                      </a:r>
                      <a:r>
                        <a:rPr lang="en-US" sz="1600" kern="100">
                          <a:effectLst/>
                        </a:rPr>
                        <a:t>   </a:t>
                      </a:r>
                      <a:r>
                        <a:rPr lang="zh-CN" sz="1600" kern="100">
                          <a:effectLst/>
                        </a:rPr>
                        <a:t>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055777"/>
                  </a:ext>
                </a:extLst>
              </a:tr>
              <a:tr h="21727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0xE00E200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SETPEND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R/W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0x00000000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设置中断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到</a:t>
                      </a:r>
                      <a:r>
                        <a:rPr lang="en-US" sz="1600" kern="100" dirty="0">
                          <a:effectLst/>
                        </a:rPr>
                        <a:t>31</a:t>
                      </a:r>
                      <a:r>
                        <a:rPr lang="zh-CN" sz="1600" kern="100" dirty="0">
                          <a:effectLst/>
                        </a:rPr>
                        <a:t>的挂起状态，写入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将寄存器的对应位置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代表挂起，写入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无效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Bit[0]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#0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#16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Bit[1]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#1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#17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…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Bit[31]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#31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#47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读出值表示当前的挂起状态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6249584"/>
                  </a:ext>
                </a:extLst>
              </a:tr>
              <a:tr h="21727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0xE00E280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CLRPEND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R/W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0x00000000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清零中断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到</a:t>
                      </a:r>
                      <a:r>
                        <a:rPr lang="en-US" sz="1600" kern="100" dirty="0">
                          <a:effectLst/>
                        </a:rPr>
                        <a:t>31</a:t>
                      </a:r>
                      <a:r>
                        <a:rPr lang="zh-CN" sz="1600" kern="100" dirty="0">
                          <a:effectLst/>
                        </a:rPr>
                        <a:t>的挂起状态，写入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将寄存器的对应位置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代表清除挂起，写入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无效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Bit[0]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#0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#16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Bit[1]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#1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#17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…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Bit[31]</a:t>
                      </a:r>
                      <a:r>
                        <a:rPr lang="zh-CN" sz="1600" kern="100" dirty="0">
                          <a:effectLst/>
                        </a:rPr>
                        <a:t>用于中断</a:t>
                      </a:r>
                      <a:r>
                        <a:rPr lang="en-US" sz="1600" kern="100" dirty="0">
                          <a:effectLst/>
                        </a:rPr>
                        <a:t>#31</a:t>
                      </a:r>
                      <a:r>
                        <a:rPr lang="zh-CN" sz="1600" kern="100" dirty="0">
                          <a:effectLst/>
                        </a:rPr>
                        <a:t>（异常</a:t>
                      </a:r>
                      <a:r>
                        <a:rPr lang="en-US" sz="1600" kern="100" dirty="0">
                          <a:effectLst/>
                        </a:rPr>
                        <a:t>#47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读出值表示当前中断挂起状态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5561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01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9AE6-9F7C-4C2D-AB7F-A22C940C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5" y="-848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NVIC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4FBF31C-DE2B-42B0-A594-F921D2F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5" y="950984"/>
            <a:ext cx="10515600" cy="516131"/>
          </a:xfrm>
        </p:spPr>
        <p:txBody>
          <a:bodyPr>
            <a:normAutofit/>
          </a:bodyPr>
          <a:lstStyle/>
          <a:p>
            <a:r>
              <a:rPr lang="zh-CN" altLang="en-US" dirty="0"/>
              <a:t>嵌</a:t>
            </a:r>
            <a:r>
              <a:rPr lang="zh-CN" altLang="en-US" dirty="0" smtClean="0"/>
              <a:t>套中断向量控制器（</a:t>
            </a:r>
            <a:r>
              <a:rPr lang="en-US" altLang="zh-CN" dirty="0" smtClean="0"/>
              <a:t>NVIC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180493" y="1467115"/>
            <a:ext cx="7983416" cy="2778370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81754" y="50995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575275"/>
              </p:ext>
            </p:extLst>
          </p:nvPr>
        </p:nvGraphicFramePr>
        <p:xfrm>
          <a:off x="2257518" y="4290647"/>
          <a:ext cx="7635935" cy="161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Visio" r:id="rId5" imgW="3848135" imgH="807609" progId="Visio.Drawing.15">
                  <p:embed/>
                </p:oleObj>
              </mc:Choice>
              <mc:Fallback>
                <p:oleObj name="Visio" r:id="rId5" imgW="3848135" imgH="80760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518" y="4290647"/>
                        <a:ext cx="7635935" cy="16177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934308" y="5908431"/>
            <a:ext cx="874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</a:t>
            </a:r>
            <a:r>
              <a:rPr lang="zh-CN" altLang="en-US" dirty="0" smtClean="0"/>
              <a:t>断结构包含</a:t>
            </a:r>
            <a:r>
              <a:rPr lang="en-US" altLang="zh-CN" dirty="0" smtClean="0"/>
              <a:t>4</a:t>
            </a:r>
            <a:r>
              <a:rPr lang="zh-CN" altLang="en-US" dirty="0" smtClean="0"/>
              <a:t>种优先级：</a:t>
            </a:r>
            <a:r>
              <a:rPr lang="en-US" altLang="zh-CN" dirty="0"/>
              <a:t>0x00(</a:t>
            </a:r>
            <a:r>
              <a:rPr lang="zh-CN" altLang="zh-CN" dirty="0"/>
              <a:t>高优先级</a:t>
            </a:r>
            <a:r>
              <a:rPr lang="en-US" altLang="zh-CN" dirty="0"/>
              <a:t>)</a:t>
            </a:r>
            <a:r>
              <a:rPr lang="zh-CN" altLang="zh-CN" dirty="0"/>
              <a:t>、</a:t>
            </a:r>
            <a:r>
              <a:rPr lang="en-US" altLang="zh-CN" dirty="0"/>
              <a:t>0x40</a:t>
            </a:r>
            <a:r>
              <a:rPr lang="zh-CN" altLang="zh-CN" dirty="0"/>
              <a:t>、</a:t>
            </a:r>
            <a:r>
              <a:rPr lang="en-US" altLang="zh-CN" dirty="0"/>
              <a:t>0x80</a:t>
            </a:r>
            <a:r>
              <a:rPr lang="zh-CN" altLang="zh-CN" dirty="0"/>
              <a:t>、</a:t>
            </a:r>
            <a:r>
              <a:rPr lang="en-US" altLang="zh-CN" dirty="0"/>
              <a:t>0xc0(</a:t>
            </a:r>
            <a:r>
              <a:rPr lang="zh-CN" altLang="zh-CN" dirty="0"/>
              <a:t>低优先级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82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"/>
    </mc:Choice>
    <mc:Fallback xmlns="">
      <p:transition spd="slow" advTm="720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">
      <a:majorFont>
        <a:latin typeface="Calibri Light"/>
        <a:ea typeface="思源黑体 Light"/>
        <a:cs typeface=""/>
      </a:majorFont>
      <a:minorFont>
        <a:latin typeface="Calibri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9261</TotalTime>
  <Words>10446</Words>
  <Application>Microsoft Office PowerPoint</Application>
  <PresentationFormat>宽屏</PresentationFormat>
  <Paragraphs>251</Paragraphs>
  <Slides>34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思源黑体</vt:lpstr>
      <vt:lpstr>思源黑体 Light</vt:lpstr>
      <vt:lpstr>宋体</vt:lpstr>
      <vt:lpstr>Arial</vt:lpstr>
      <vt:lpstr>Calibri</vt:lpstr>
      <vt:lpstr>Calibri Light</vt:lpstr>
      <vt:lpstr>Times New Roman</vt:lpstr>
      <vt:lpstr>Wingdings</vt:lpstr>
      <vt:lpstr>Office 主题​​</vt:lpstr>
      <vt:lpstr>Visio</vt:lpstr>
      <vt:lpstr>基于Cortex-M0中断系统的IP集成与中断服务函数设计</vt:lpstr>
      <vt:lpstr>内容提要</vt:lpstr>
      <vt:lpstr>背景知识介绍</vt:lpstr>
      <vt:lpstr>简介</vt:lpstr>
      <vt:lpstr>Cortex-M0简介</vt:lpstr>
      <vt:lpstr>Cortex-M0架构的异常介绍</vt:lpstr>
      <vt:lpstr>NVIC简介</vt:lpstr>
      <vt:lpstr>NVIC简介</vt:lpstr>
      <vt:lpstr>NVIC简介</vt:lpstr>
      <vt:lpstr>中断介绍</vt:lpstr>
      <vt:lpstr>中断介绍</vt:lpstr>
      <vt:lpstr>中断介绍</vt:lpstr>
      <vt:lpstr>开发工具简介</vt:lpstr>
      <vt:lpstr>开发工具</vt:lpstr>
      <vt:lpstr>软件编译工具</vt:lpstr>
      <vt:lpstr>调试工具</vt:lpstr>
      <vt:lpstr>仿真工具</vt:lpstr>
      <vt:lpstr>综合/实现工具</vt:lpstr>
      <vt:lpstr>按键IP集成</vt:lpstr>
      <vt:lpstr>本次实验实现的SoC</vt:lpstr>
      <vt:lpstr>按键驱动原理</vt:lpstr>
      <vt:lpstr>按键驱动原理</vt:lpstr>
      <vt:lpstr>将按键IP的输出信号接入到IRQ中</vt:lpstr>
      <vt:lpstr>C语言编程与中断服务函数设计</vt:lpstr>
      <vt:lpstr>Keil编写外设驱动软件</vt:lpstr>
      <vt:lpstr>Keil编写外设驱动软件</vt:lpstr>
      <vt:lpstr>Keil编写外设驱动软件</vt:lpstr>
      <vt:lpstr>Modelsim仿真</vt:lpstr>
      <vt:lpstr>使用开发板验证IP工程</vt:lpstr>
      <vt:lpstr>GPIO驱动按键</vt:lpstr>
      <vt:lpstr>硬件准备</vt:lpstr>
      <vt:lpstr>软件准备</vt:lpstr>
      <vt:lpstr>软件准备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校企协同育人</dc:title>
  <dc:creator>Liu Fengrui</dc:creator>
  <cp:lastModifiedBy>a b</cp:lastModifiedBy>
  <cp:revision>538</cp:revision>
  <dcterms:created xsi:type="dcterms:W3CDTF">2019-10-15T12:53:35Z</dcterms:created>
  <dcterms:modified xsi:type="dcterms:W3CDTF">2020-05-23T10:54:49Z</dcterms:modified>
</cp:coreProperties>
</file>